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1" r:id="rId5"/>
    <p:sldId id="282" r:id="rId6"/>
    <p:sldId id="283" r:id="rId7"/>
    <p:sldId id="284" r:id="rId8"/>
    <p:sldId id="285" r:id="rId9"/>
    <p:sldId id="286" r:id="rId10"/>
    <p:sldId id="262" r:id="rId11"/>
    <p:sldId id="287" r:id="rId12"/>
    <p:sldId id="288" r:id="rId13"/>
    <p:sldId id="289" r:id="rId14"/>
    <p:sldId id="263" r:id="rId15"/>
    <p:sldId id="290" r:id="rId16"/>
    <p:sldId id="291" r:id="rId17"/>
    <p:sldId id="292" r:id="rId18"/>
    <p:sldId id="293" r:id="rId19"/>
    <p:sldId id="264" r:id="rId20"/>
    <p:sldId id="294" r:id="rId21"/>
    <p:sldId id="295" r:id="rId22"/>
    <p:sldId id="296" r:id="rId23"/>
    <p:sldId id="297" r:id="rId24"/>
    <p:sldId id="298" r:id="rId25"/>
    <p:sldId id="265" r:id="rId26"/>
    <p:sldId id="299" r:id="rId27"/>
    <p:sldId id="300" r:id="rId28"/>
    <p:sldId id="301" r:id="rId29"/>
    <p:sldId id="302" r:id="rId30"/>
    <p:sldId id="266" r:id="rId31"/>
    <p:sldId id="303" r:id="rId32"/>
    <p:sldId id="304" r:id="rId33"/>
    <p:sldId id="305" r:id="rId34"/>
    <p:sldId id="306" r:id="rId35"/>
    <p:sldId id="268" r:id="rId36"/>
    <p:sldId id="307" r:id="rId37"/>
    <p:sldId id="308" r:id="rId38"/>
    <p:sldId id="269" r:id="rId39"/>
    <p:sldId id="309" r:id="rId40"/>
    <p:sldId id="270" r:id="rId41"/>
    <p:sldId id="327" r:id="rId42"/>
    <p:sldId id="310" r:id="rId43"/>
    <p:sldId id="311" r:id="rId44"/>
    <p:sldId id="326" r:id="rId45"/>
    <p:sldId id="312" r:id="rId46"/>
    <p:sldId id="271" r:id="rId47"/>
    <p:sldId id="313" r:id="rId48"/>
    <p:sldId id="314" r:id="rId49"/>
    <p:sldId id="325" r:id="rId50"/>
    <p:sldId id="273" r:id="rId51"/>
    <p:sldId id="272" r:id="rId52"/>
    <p:sldId id="278" r:id="rId53"/>
    <p:sldId id="324" r:id="rId54"/>
    <p:sldId id="315" r:id="rId55"/>
    <p:sldId id="323" r:id="rId56"/>
    <p:sldId id="316" r:id="rId57"/>
    <p:sldId id="317" r:id="rId58"/>
    <p:sldId id="318" r:id="rId59"/>
    <p:sldId id="279" r:id="rId60"/>
    <p:sldId id="319" r:id="rId61"/>
    <p:sldId id="281" r:id="rId62"/>
    <p:sldId id="321" r:id="rId63"/>
    <p:sldId id="320" r:id="rId64"/>
    <p:sldId id="322" r:id="rId65"/>
  </p:sldIdLst>
  <p:sldSz cx="12192000" cy="6858000"/>
  <p:notesSz cx="6858000" cy="9144000"/>
  <p:embeddedFontLst>
    <p:embeddedFont>
      <p:font typeface="Microsoft YaHei UI Light" panose="020B0502040204020203" pitchFamily="34" charset="-122"/>
      <p:regular r:id="rId66"/>
    </p:embeddedFont>
    <p:embeddedFont>
      <p:font typeface="Montserrat SemiBold" panose="020B0604020202020204" charset="0"/>
      <p:regular r:id="rId67"/>
      <p:bold r:id="rId68"/>
      <p:italic r:id="rId69"/>
      <p:boldItalic r:id="rId70"/>
    </p:embeddedFont>
    <p:embeddedFont>
      <p:font typeface="Microsoft Yi Baiti" panose="03000500000000000000" pitchFamily="66" charset="0"/>
      <p:regular r:id="rId71"/>
    </p:embeddedFont>
    <p:embeddedFont>
      <p:font typeface="Calibri Light" panose="020F0302020204030204" pitchFamily="34" charset="0"/>
      <p:regular r:id="rId72"/>
      <p:italic r:id="rId73"/>
    </p:embeddedFont>
    <p:embeddedFont>
      <p:font typeface="Calibri" panose="020F0502020204030204" pitchFamily="34" charset="0"/>
      <p:regular r:id="rId74"/>
      <p:bold r:id="rId75"/>
      <p:italic r:id="rId76"/>
      <p:boldItalic r:id="rId77"/>
    </p:embeddedFont>
    <p:embeddedFont>
      <p:font typeface="Montserrat ExtraBold" panose="020B0604020202020204" charset="0"/>
      <p:bold r:id="rId78"/>
      <p:italic r:id="rId79"/>
      <p:boldItalic r:id="rId80"/>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64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4660"/>
  </p:normalViewPr>
  <p:slideViewPr>
    <p:cSldViewPr snapToGrid="0">
      <p:cViewPr varScale="1">
        <p:scale>
          <a:sx n="68" d="100"/>
          <a:sy n="68" d="100"/>
        </p:scale>
        <p:origin x="5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3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94" y="6305602"/>
            <a:ext cx="1161035" cy="456121"/>
          </a:xfrm>
          <a:prstGeom prst="rect">
            <a:avLst/>
          </a:prstGeom>
        </p:spPr>
      </p:pic>
      <p:pic>
        <p:nvPicPr>
          <p:cNvPr id="2" name="Imagem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875" y="4998720"/>
            <a:ext cx="1580122" cy="1580122"/>
          </a:xfrm>
          <a:prstGeom prst="rect">
            <a:avLst/>
          </a:prstGeom>
        </p:spPr>
      </p:pic>
    </p:spTree>
    <p:extLst>
      <p:ext uri="{BB962C8B-B14F-4D97-AF65-F5344CB8AC3E}">
        <p14:creationId xmlns:p14="http://schemas.microsoft.com/office/powerpoint/2010/main" val="3197139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970384" y="819895"/>
            <a:ext cx="6335485"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10" name="Image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4429" y="5939245"/>
            <a:ext cx="1151257" cy="800875"/>
          </a:xfrm>
          <a:prstGeom prst="rect">
            <a:avLst/>
          </a:prstGeom>
        </p:spPr>
      </p:pic>
      <p:pic>
        <p:nvPicPr>
          <p:cNvPr id="11"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35139" y="0"/>
            <a:ext cx="856861" cy="856861"/>
          </a:xfrm>
          <a:prstGeom prst="rect">
            <a:avLst/>
          </a:prstGeom>
        </p:spPr>
      </p:pic>
    </p:spTree>
    <p:extLst>
      <p:ext uri="{BB962C8B-B14F-4D97-AF65-F5344CB8AC3E}">
        <p14:creationId xmlns:p14="http://schemas.microsoft.com/office/powerpoint/2010/main" val="1860487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p:cNvSpPr>
            <a:spLocks noGrp="1"/>
          </p:cNvSpPr>
          <p:nvPr>
            <p:ph type="title"/>
          </p:nvPr>
        </p:nvSpPr>
        <p:spPr>
          <a:xfrm>
            <a:off x="838200" y="579729"/>
            <a:ext cx="10515600" cy="1325563"/>
          </a:xfrm>
        </p:spPr>
        <p:txBody>
          <a:bodyPr>
            <a:normAutofit/>
          </a:bodyPr>
          <a:lstStyle>
            <a:lvl1pPr>
              <a:defRPr sz="3600">
                <a:solidFill>
                  <a:srgbClr val="496481"/>
                </a:solidFill>
                <a:latin typeface="Montserrat ExtraBold" panose="00000900000000000000" pitchFamily="2" charset="0"/>
              </a:defRPr>
            </a:lvl1pPr>
          </a:lstStyle>
          <a:p>
            <a:r>
              <a:rPr lang="pt-BR"/>
              <a:t>Clique para editar o título mestre</a:t>
            </a:r>
          </a:p>
        </p:txBody>
      </p:sp>
      <p:sp>
        <p:nvSpPr>
          <p:cNvPr id="7" name="Espaço Reservado para Conteúdo 2"/>
          <p:cNvSpPr>
            <a:spLocks noGrp="1"/>
          </p:cNvSpPr>
          <p:nvPr>
            <p:ph idx="1"/>
          </p:nvPr>
        </p:nvSpPr>
        <p:spPr>
          <a:xfrm>
            <a:off x="838200" y="2040229"/>
            <a:ext cx="10515600" cy="3819394"/>
          </a:xfrm>
        </p:spPr>
        <p:txBody>
          <a:bodyPr/>
          <a:lstStyle>
            <a:lvl1pPr>
              <a:defRPr>
                <a:solidFill>
                  <a:schemeClr val="bg2">
                    <a:lumMod val="25000"/>
                  </a:schemeClr>
                </a:solidFill>
                <a:latin typeface="Montserrat SemiBold" panose="00000700000000000000" pitchFamily="2" charset="0"/>
              </a:defRPr>
            </a:lvl1pPr>
            <a:lvl2pPr>
              <a:defRPr>
                <a:solidFill>
                  <a:schemeClr val="bg2">
                    <a:lumMod val="25000"/>
                  </a:schemeClr>
                </a:solidFill>
                <a:latin typeface="Montserrat SemiBold" panose="00000700000000000000" pitchFamily="2" charset="0"/>
              </a:defRPr>
            </a:lvl2pPr>
            <a:lvl3pPr>
              <a:defRPr>
                <a:solidFill>
                  <a:schemeClr val="bg2">
                    <a:lumMod val="25000"/>
                  </a:schemeClr>
                </a:solidFill>
                <a:latin typeface="Montserrat SemiBold" panose="00000700000000000000" pitchFamily="2" charset="0"/>
              </a:defRPr>
            </a:lvl3pPr>
            <a:lvl4pPr>
              <a:defRPr>
                <a:solidFill>
                  <a:schemeClr val="bg2">
                    <a:lumMod val="25000"/>
                  </a:schemeClr>
                </a:solidFill>
                <a:latin typeface="Montserrat SemiBold" panose="00000700000000000000" pitchFamily="2" charset="0"/>
              </a:defRPr>
            </a:lvl4pPr>
            <a:lvl5pPr>
              <a:defRPr>
                <a:solidFill>
                  <a:schemeClr val="bg2">
                    <a:lumMod val="25000"/>
                  </a:schemeClr>
                </a:solidFill>
                <a:latin typeface="Montserrat SemiBold" panose="00000700000000000000" pitchFamily="2" charset="0"/>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pic>
        <p:nvPicPr>
          <p:cNvPr id="9" name="Imagem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2" name="Picture 1">
            <a:extLst>
              <a:ext uri="{FF2B5EF4-FFF2-40B4-BE49-F238E27FC236}">
                <a16:creationId xmlns:a16="http://schemas.microsoft.com/office/drawing/2014/main" id="{C6BFF705-F428-3895-A52A-AEAA6C0C20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994" y="6305602"/>
            <a:ext cx="1161035" cy="456121"/>
          </a:xfrm>
          <a:prstGeom prst="rect">
            <a:avLst/>
          </a:prstGeom>
        </p:spPr>
      </p:pic>
      <p:pic>
        <p:nvPicPr>
          <p:cNvPr id="3" name="Imagem 1">
            <a:extLst>
              <a:ext uri="{FF2B5EF4-FFF2-40B4-BE49-F238E27FC236}">
                <a16:creationId xmlns:a16="http://schemas.microsoft.com/office/drawing/2014/main" id="{A31B2370-489D-4339-8E6B-7143590FAE0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875" y="4998720"/>
            <a:ext cx="1580122" cy="1580122"/>
          </a:xfrm>
          <a:prstGeom prst="rect">
            <a:avLst/>
          </a:prstGeom>
        </p:spPr>
      </p:pic>
    </p:spTree>
    <p:extLst>
      <p:ext uri="{BB962C8B-B14F-4D97-AF65-F5344CB8AC3E}">
        <p14:creationId xmlns:p14="http://schemas.microsoft.com/office/powerpoint/2010/main" val="641035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970385" y="1007705"/>
            <a:ext cx="4572000" cy="4851918"/>
          </a:xfrm>
        </p:spPr>
        <p:txBody>
          <a:bodyPr anchor="ctr">
            <a:normAutofit/>
          </a:bodyPr>
          <a:lstStyle>
            <a:lvl1pPr marL="0" indent="0">
              <a:buNone/>
              <a:defRPr sz="3600">
                <a:solidFill>
                  <a:srgbClr val="49648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pic>
        <p:nvPicPr>
          <p:cNvPr id="10" name="Image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2" name="Picture 1">
            <a:extLst>
              <a:ext uri="{FF2B5EF4-FFF2-40B4-BE49-F238E27FC236}">
                <a16:creationId xmlns:a16="http://schemas.microsoft.com/office/drawing/2014/main" id="{EEFF5899-4E53-FBEE-EA68-F7E1715A7F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14436" y="1007705"/>
            <a:ext cx="1161035" cy="456121"/>
          </a:xfrm>
          <a:prstGeom prst="rect">
            <a:avLst/>
          </a:prstGeom>
        </p:spPr>
      </p:pic>
      <p:pic>
        <p:nvPicPr>
          <p:cNvPr id="3" name="Imagem 1">
            <a:extLst>
              <a:ext uri="{FF2B5EF4-FFF2-40B4-BE49-F238E27FC236}">
                <a16:creationId xmlns:a16="http://schemas.microsoft.com/office/drawing/2014/main" id="{A4834281-26FD-5F3C-E9FE-7E065F45C92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51793" y="-75046"/>
            <a:ext cx="1340207" cy="1340207"/>
          </a:xfrm>
          <a:prstGeom prst="rect">
            <a:avLst/>
          </a:prstGeom>
        </p:spPr>
      </p:pic>
    </p:spTree>
    <p:extLst>
      <p:ext uri="{BB962C8B-B14F-4D97-AF65-F5344CB8AC3E}">
        <p14:creationId xmlns:p14="http://schemas.microsoft.com/office/powerpoint/2010/main" val="1712754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6759394" y="942391"/>
            <a:ext cx="4572000" cy="4851918"/>
          </a:xfrm>
        </p:spPr>
        <p:txBody>
          <a:bodyPr anchor="ctr">
            <a:normAutofit/>
          </a:bodyPr>
          <a:lstStyle>
            <a:lvl1pPr marL="0" indent="0" algn="ctr">
              <a:buNone/>
              <a:defRPr sz="3200">
                <a:solidFill>
                  <a:srgbClr val="49648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886" y="5878285"/>
            <a:ext cx="1151259" cy="800875"/>
          </a:xfrm>
          <a:prstGeom prst="rect">
            <a:avLst/>
          </a:prstGeom>
        </p:spPr>
      </p:pic>
      <p:pic>
        <p:nvPicPr>
          <p:cNvPr id="2" name="Picture 1">
            <a:extLst>
              <a:ext uri="{FF2B5EF4-FFF2-40B4-BE49-F238E27FC236}">
                <a16:creationId xmlns:a16="http://schemas.microsoft.com/office/drawing/2014/main" id="{277B2C2F-F174-C96E-BAEA-C9FB984726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96855" y="1037100"/>
            <a:ext cx="1161035" cy="456121"/>
          </a:xfrm>
          <a:prstGeom prst="rect">
            <a:avLst/>
          </a:prstGeom>
        </p:spPr>
      </p:pic>
      <p:pic>
        <p:nvPicPr>
          <p:cNvPr id="3" name="Imagem 1">
            <a:extLst>
              <a:ext uri="{FF2B5EF4-FFF2-40B4-BE49-F238E27FC236}">
                <a16:creationId xmlns:a16="http://schemas.microsoft.com/office/drawing/2014/main" id="{16586279-C9CB-387B-B235-17B4A2E7961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2747" y="-164092"/>
            <a:ext cx="1429253" cy="1429253"/>
          </a:xfrm>
          <a:prstGeom prst="rect">
            <a:avLst/>
          </a:prstGeom>
        </p:spPr>
      </p:pic>
    </p:spTree>
    <p:extLst>
      <p:ext uri="{BB962C8B-B14F-4D97-AF65-F5344CB8AC3E}">
        <p14:creationId xmlns:p14="http://schemas.microsoft.com/office/powerpoint/2010/main" val="432094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6759394" y="942391"/>
            <a:ext cx="4572000" cy="4851918"/>
          </a:xfrm>
        </p:spPr>
        <p:txBody>
          <a:bodyPr anchor="ctr">
            <a:normAutofit/>
          </a:bodyPr>
          <a:lstStyle>
            <a:lvl1pPr marL="0" indent="0" algn="ctr">
              <a:buNone/>
              <a:defRPr sz="3200">
                <a:solidFill>
                  <a:srgbClr val="49648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pic>
        <p:nvPicPr>
          <p:cNvPr id="10" name="Image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886" y="5878285"/>
            <a:ext cx="1151259" cy="800875"/>
          </a:xfrm>
          <a:prstGeom prst="rect">
            <a:avLst/>
          </a:prstGeom>
        </p:spPr>
      </p:pic>
      <p:pic>
        <p:nvPicPr>
          <p:cNvPr id="2" name="Picture 1">
            <a:extLst>
              <a:ext uri="{FF2B5EF4-FFF2-40B4-BE49-F238E27FC236}">
                <a16:creationId xmlns:a16="http://schemas.microsoft.com/office/drawing/2014/main" id="{25115529-4056-8703-ED86-E280E6BC26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869" y="1103682"/>
            <a:ext cx="1161035" cy="456121"/>
          </a:xfrm>
          <a:prstGeom prst="rect">
            <a:avLst/>
          </a:prstGeom>
        </p:spPr>
      </p:pic>
      <p:pic>
        <p:nvPicPr>
          <p:cNvPr id="3" name="Imagem 1">
            <a:extLst>
              <a:ext uri="{FF2B5EF4-FFF2-40B4-BE49-F238E27FC236}">
                <a16:creationId xmlns:a16="http://schemas.microsoft.com/office/drawing/2014/main" id="{E4F90D1F-2CC6-DAEF-4222-DE349F0ABE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03200"/>
            <a:ext cx="1580122" cy="1580122"/>
          </a:xfrm>
          <a:prstGeom prst="rect">
            <a:avLst/>
          </a:prstGeom>
        </p:spPr>
      </p:pic>
    </p:spTree>
    <p:extLst>
      <p:ext uri="{BB962C8B-B14F-4D97-AF65-F5344CB8AC3E}">
        <p14:creationId xmlns:p14="http://schemas.microsoft.com/office/powerpoint/2010/main" val="641650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9403" y="5878285"/>
            <a:ext cx="1151259" cy="800875"/>
          </a:xfrm>
          <a:prstGeom prst="rect">
            <a:avLst/>
          </a:prstGeom>
        </p:spPr>
      </p:pic>
      <p:sp>
        <p:nvSpPr>
          <p:cNvPr id="8" name="Espaço Reservado para Texto 2"/>
          <p:cNvSpPr>
            <a:spLocks noGrp="1"/>
          </p:cNvSpPr>
          <p:nvPr>
            <p:ph type="body" idx="1"/>
          </p:nvPr>
        </p:nvSpPr>
        <p:spPr>
          <a:xfrm>
            <a:off x="709127" y="1604865"/>
            <a:ext cx="5094514" cy="3685592"/>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pic>
        <p:nvPicPr>
          <p:cNvPr id="2" name="Picture 1">
            <a:extLst>
              <a:ext uri="{FF2B5EF4-FFF2-40B4-BE49-F238E27FC236}">
                <a16:creationId xmlns:a16="http://schemas.microsoft.com/office/drawing/2014/main" id="{7CC80CAC-2EDC-2610-83D2-0792A11B7E1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77" y="667978"/>
            <a:ext cx="840308" cy="330121"/>
          </a:xfrm>
          <a:prstGeom prst="rect">
            <a:avLst/>
          </a:prstGeom>
        </p:spPr>
      </p:pic>
      <p:pic>
        <p:nvPicPr>
          <p:cNvPr id="6" name="Imagem 1">
            <a:extLst>
              <a:ext uri="{FF2B5EF4-FFF2-40B4-BE49-F238E27FC236}">
                <a16:creationId xmlns:a16="http://schemas.microsoft.com/office/drawing/2014/main" id="{60165F02-DA49-9460-9AE5-2E14E7D9D4F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57" y="-158138"/>
            <a:ext cx="991177" cy="991177"/>
          </a:xfrm>
          <a:prstGeom prst="rect">
            <a:avLst/>
          </a:prstGeom>
        </p:spPr>
      </p:pic>
    </p:spTree>
    <p:extLst>
      <p:ext uri="{BB962C8B-B14F-4D97-AF65-F5344CB8AC3E}">
        <p14:creationId xmlns:p14="http://schemas.microsoft.com/office/powerpoint/2010/main" val="4045764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709126" y="2071395"/>
            <a:ext cx="6690049" cy="3638940"/>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spTree>
    <p:extLst>
      <p:ext uri="{BB962C8B-B14F-4D97-AF65-F5344CB8AC3E}">
        <p14:creationId xmlns:p14="http://schemas.microsoft.com/office/powerpoint/2010/main" val="2367782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Texto 2"/>
          <p:cNvSpPr>
            <a:spLocks noGrp="1"/>
          </p:cNvSpPr>
          <p:nvPr>
            <p:ph type="body" idx="1"/>
          </p:nvPr>
        </p:nvSpPr>
        <p:spPr>
          <a:xfrm>
            <a:off x="970384" y="819895"/>
            <a:ext cx="5747657"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8" name="Imagem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069" y="5878285"/>
            <a:ext cx="1151257" cy="800875"/>
          </a:xfrm>
          <a:prstGeom prst="rect">
            <a:avLst/>
          </a:prstGeom>
        </p:spPr>
      </p:pic>
      <p:pic>
        <p:nvPicPr>
          <p:cNvPr id="10"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56697" y="-36966"/>
            <a:ext cx="856861" cy="856861"/>
          </a:xfrm>
          <a:prstGeom prst="rect">
            <a:avLst/>
          </a:prstGeom>
        </p:spPr>
      </p:pic>
    </p:spTree>
    <p:extLst>
      <p:ext uri="{BB962C8B-B14F-4D97-AF65-F5344CB8AC3E}">
        <p14:creationId xmlns:p14="http://schemas.microsoft.com/office/powerpoint/2010/main" val="1665319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p:cNvSpPr>
            <a:spLocks noGrp="1"/>
          </p:cNvSpPr>
          <p:nvPr>
            <p:ph type="title"/>
          </p:nvPr>
        </p:nvSpPr>
        <p:spPr>
          <a:xfrm>
            <a:off x="1192763" y="1007706"/>
            <a:ext cx="9854682" cy="1065537"/>
          </a:xfrm>
        </p:spPr>
        <p:txBody>
          <a:bodyPr>
            <a:normAutofit/>
          </a:bodyPr>
          <a:lstStyle>
            <a:lvl1pPr>
              <a:defRPr sz="3200">
                <a:solidFill>
                  <a:srgbClr val="496481"/>
                </a:solidFill>
                <a:latin typeface="Montserrat ExtraBold" panose="00000900000000000000" pitchFamily="2" charset="0"/>
              </a:defRPr>
            </a:lvl1pPr>
          </a:lstStyle>
          <a:p>
            <a:r>
              <a:rPr lang="pt-BR"/>
              <a:t>Clique para editar o título mestre</a:t>
            </a:r>
          </a:p>
        </p:txBody>
      </p:sp>
      <p:sp>
        <p:nvSpPr>
          <p:cNvPr id="10" name="Espaço Reservado para Conteúdo 2"/>
          <p:cNvSpPr>
            <a:spLocks noGrp="1"/>
          </p:cNvSpPr>
          <p:nvPr>
            <p:ph idx="1"/>
          </p:nvPr>
        </p:nvSpPr>
        <p:spPr>
          <a:xfrm>
            <a:off x="1192763" y="2388637"/>
            <a:ext cx="9854682" cy="3470985"/>
          </a:xfrm>
        </p:spPr>
        <p:txBody>
          <a:bodyPr>
            <a:normAutofit/>
          </a:bodyPr>
          <a:lstStyle>
            <a:lvl1pPr>
              <a:defRPr sz="2400">
                <a:solidFill>
                  <a:schemeClr val="bg2">
                    <a:lumMod val="25000"/>
                  </a:schemeClr>
                </a:solidFill>
                <a:latin typeface="Montserrat SemiBold" panose="00000700000000000000" pitchFamily="2" charset="0"/>
              </a:defRPr>
            </a:lvl1pPr>
            <a:lvl2pPr>
              <a:defRPr sz="2000">
                <a:solidFill>
                  <a:schemeClr val="bg2">
                    <a:lumMod val="25000"/>
                  </a:schemeClr>
                </a:solidFill>
                <a:latin typeface="Montserrat SemiBold" panose="00000700000000000000" pitchFamily="2" charset="0"/>
              </a:defRPr>
            </a:lvl2pPr>
            <a:lvl3pPr>
              <a:defRPr sz="1800">
                <a:solidFill>
                  <a:schemeClr val="bg2">
                    <a:lumMod val="25000"/>
                  </a:schemeClr>
                </a:solidFill>
                <a:latin typeface="Montserrat SemiBold" panose="00000700000000000000" pitchFamily="2" charset="0"/>
              </a:defRPr>
            </a:lvl3pPr>
            <a:lvl4pPr>
              <a:defRPr sz="1600">
                <a:solidFill>
                  <a:schemeClr val="bg2">
                    <a:lumMod val="25000"/>
                  </a:schemeClr>
                </a:solidFill>
                <a:latin typeface="Montserrat SemiBold" panose="00000700000000000000" pitchFamily="2" charset="0"/>
              </a:defRPr>
            </a:lvl4pPr>
            <a:lvl5pPr>
              <a:defRPr sz="1600">
                <a:solidFill>
                  <a:schemeClr val="bg2">
                    <a:lumMod val="25000"/>
                  </a:schemeClr>
                </a:solidFill>
                <a:latin typeface="Montserrat SemiBold" panose="00000700000000000000" pitchFamily="2" charset="0"/>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3434232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Texto 2"/>
          <p:cNvSpPr>
            <a:spLocks noGrp="1"/>
          </p:cNvSpPr>
          <p:nvPr>
            <p:ph type="body" idx="1"/>
          </p:nvPr>
        </p:nvSpPr>
        <p:spPr>
          <a:xfrm>
            <a:off x="970384" y="819895"/>
            <a:ext cx="6158204"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12" name="Imagem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2" name="Picture 1">
            <a:extLst>
              <a:ext uri="{FF2B5EF4-FFF2-40B4-BE49-F238E27FC236}">
                <a16:creationId xmlns:a16="http://schemas.microsoft.com/office/drawing/2014/main" id="{CFA72A03-C940-9562-2790-C4328B350E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515" y="6498885"/>
            <a:ext cx="896870" cy="352342"/>
          </a:xfrm>
          <a:prstGeom prst="rect">
            <a:avLst/>
          </a:prstGeom>
        </p:spPr>
      </p:pic>
      <p:pic>
        <p:nvPicPr>
          <p:cNvPr id="3" name="Imagem 1">
            <a:extLst>
              <a:ext uri="{FF2B5EF4-FFF2-40B4-BE49-F238E27FC236}">
                <a16:creationId xmlns:a16="http://schemas.microsoft.com/office/drawing/2014/main" id="{9C569FF2-EE19-28D5-11A1-29179B4BAB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355" y="5516880"/>
            <a:ext cx="1212426" cy="1212426"/>
          </a:xfrm>
          <a:prstGeom prst="rect">
            <a:avLst/>
          </a:prstGeom>
        </p:spPr>
      </p:pic>
    </p:spTree>
    <p:extLst>
      <p:ext uri="{BB962C8B-B14F-4D97-AF65-F5344CB8AC3E}">
        <p14:creationId xmlns:p14="http://schemas.microsoft.com/office/powerpoint/2010/main" val="894301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343607"/>
            <a:ext cx="9144000" cy="2062065"/>
          </a:xfrm>
        </p:spPr>
        <p:txBody>
          <a:bodyPr anchor="ctr">
            <a:normAutofit/>
          </a:bodyPr>
          <a:lstStyle>
            <a:lvl1pPr algn="ctr">
              <a:defRPr sz="4400">
                <a:solidFill>
                  <a:schemeClr val="bg1"/>
                </a:solidFill>
                <a:latin typeface="Montserrat SemiBold" panose="00000700000000000000" pitchFamily="2" charset="0"/>
              </a:defRPr>
            </a:lvl1pPr>
          </a:lstStyle>
          <a:p>
            <a:r>
              <a:rPr lang="pt-BR" dirty="0"/>
              <a:t>Clique para editar o título mestre</a:t>
            </a:r>
          </a:p>
        </p:txBody>
      </p:sp>
      <p:pic>
        <p:nvPicPr>
          <p:cNvPr id="3" name="Imagem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2351" y="5859623"/>
            <a:ext cx="1178087" cy="819538"/>
          </a:xfrm>
          <a:prstGeom prst="rect">
            <a:avLst/>
          </a:prstGeom>
        </p:spPr>
      </p:pic>
      <p:pic>
        <p:nvPicPr>
          <p:cNvPr id="4"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218" y="6410802"/>
            <a:ext cx="908394" cy="356869"/>
          </a:xfrm>
          <a:prstGeom prst="rect">
            <a:avLst/>
          </a:prstGeom>
        </p:spPr>
      </p:pic>
      <p:pic>
        <p:nvPicPr>
          <p:cNvPr id="5"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631" y="5293884"/>
            <a:ext cx="1305511" cy="1305511"/>
          </a:xfrm>
          <a:prstGeom prst="rect">
            <a:avLst/>
          </a:prstGeom>
        </p:spPr>
      </p:pic>
    </p:spTree>
    <p:extLst>
      <p:ext uri="{BB962C8B-B14F-4D97-AF65-F5344CB8AC3E}">
        <p14:creationId xmlns:p14="http://schemas.microsoft.com/office/powerpoint/2010/main" val="1012097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Texto 2"/>
          <p:cNvSpPr>
            <a:spLocks noGrp="1"/>
          </p:cNvSpPr>
          <p:nvPr>
            <p:ph type="body" idx="1"/>
          </p:nvPr>
        </p:nvSpPr>
        <p:spPr>
          <a:xfrm>
            <a:off x="5896947" y="1295756"/>
            <a:ext cx="4618653" cy="4088007"/>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7" name="Image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886" y="5878285"/>
            <a:ext cx="1151259" cy="800875"/>
          </a:xfrm>
          <a:prstGeom prst="rect">
            <a:avLst/>
          </a:prstGeom>
        </p:spPr>
      </p:pic>
      <p:pic>
        <p:nvPicPr>
          <p:cNvPr id="2" name="Picture 1">
            <a:extLst>
              <a:ext uri="{FF2B5EF4-FFF2-40B4-BE49-F238E27FC236}">
                <a16:creationId xmlns:a16="http://schemas.microsoft.com/office/drawing/2014/main" id="{A122EDFE-F8E4-03CB-BB4D-01EF942461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4892" y="1205282"/>
            <a:ext cx="1161035" cy="456121"/>
          </a:xfrm>
          <a:prstGeom prst="rect">
            <a:avLst/>
          </a:prstGeom>
        </p:spPr>
      </p:pic>
      <p:pic>
        <p:nvPicPr>
          <p:cNvPr id="3" name="Imagem 1">
            <a:extLst>
              <a:ext uri="{FF2B5EF4-FFF2-40B4-BE49-F238E27FC236}">
                <a16:creationId xmlns:a16="http://schemas.microsoft.com/office/drawing/2014/main" id="{BEEAFAFA-8877-5374-2730-E98C6E044BC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023" y="-101600"/>
            <a:ext cx="1580122" cy="1580122"/>
          </a:xfrm>
          <a:prstGeom prst="rect">
            <a:avLst/>
          </a:prstGeom>
        </p:spPr>
      </p:pic>
    </p:spTree>
    <p:extLst>
      <p:ext uri="{BB962C8B-B14F-4D97-AF65-F5344CB8AC3E}">
        <p14:creationId xmlns:p14="http://schemas.microsoft.com/office/powerpoint/2010/main" val="17132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Texto 2"/>
          <p:cNvSpPr>
            <a:spLocks noGrp="1"/>
          </p:cNvSpPr>
          <p:nvPr>
            <p:ph type="body" idx="1"/>
          </p:nvPr>
        </p:nvSpPr>
        <p:spPr>
          <a:xfrm>
            <a:off x="5896947" y="1295756"/>
            <a:ext cx="4618653" cy="4088007"/>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7" name="Image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886" y="5878285"/>
            <a:ext cx="1151259" cy="800875"/>
          </a:xfrm>
          <a:prstGeom prst="rect">
            <a:avLst/>
          </a:prstGeom>
        </p:spPr>
      </p:pic>
      <p:pic>
        <p:nvPicPr>
          <p:cNvPr id="2" name="Picture 1">
            <a:extLst>
              <a:ext uri="{FF2B5EF4-FFF2-40B4-BE49-F238E27FC236}">
                <a16:creationId xmlns:a16="http://schemas.microsoft.com/office/drawing/2014/main" id="{81239CA7-EC2B-7BE7-2E8B-816E41B927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514" y="1164642"/>
            <a:ext cx="1161035" cy="456121"/>
          </a:xfrm>
          <a:prstGeom prst="rect">
            <a:avLst/>
          </a:prstGeom>
        </p:spPr>
      </p:pic>
      <p:pic>
        <p:nvPicPr>
          <p:cNvPr id="3" name="Imagem 1">
            <a:extLst>
              <a:ext uri="{FF2B5EF4-FFF2-40B4-BE49-F238E27FC236}">
                <a16:creationId xmlns:a16="http://schemas.microsoft.com/office/drawing/2014/main" id="{03A1F12C-F7AD-A0AA-2223-B6E654F3D39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355" y="-142240"/>
            <a:ext cx="1580122" cy="1580122"/>
          </a:xfrm>
          <a:prstGeom prst="rect">
            <a:avLst/>
          </a:prstGeom>
        </p:spPr>
      </p:pic>
    </p:spTree>
    <p:extLst>
      <p:ext uri="{BB962C8B-B14F-4D97-AF65-F5344CB8AC3E}">
        <p14:creationId xmlns:p14="http://schemas.microsoft.com/office/powerpoint/2010/main" val="3343828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709126" y="2071395"/>
            <a:ext cx="6690049" cy="3564295"/>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2" name="Picture 1">
            <a:extLst>
              <a:ext uri="{FF2B5EF4-FFF2-40B4-BE49-F238E27FC236}">
                <a16:creationId xmlns:a16="http://schemas.microsoft.com/office/drawing/2014/main" id="{39DD02AD-C377-103C-C541-D6DCC5FB40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995" y="6411418"/>
            <a:ext cx="891686" cy="350305"/>
          </a:xfrm>
          <a:prstGeom prst="rect">
            <a:avLst/>
          </a:prstGeom>
        </p:spPr>
      </p:pic>
      <p:pic>
        <p:nvPicPr>
          <p:cNvPr id="3" name="Imagem 1">
            <a:extLst>
              <a:ext uri="{FF2B5EF4-FFF2-40B4-BE49-F238E27FC236}">
                <a16:creationId xmlns:a16="http://schemas.microsoft.com/office/drawing/2014/main" id="{383421FC-591A-981A-F869-85350DC5F4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875" y="5556606"/>
            <a:ext cx="1042556" cy="1042556"/>
          </a:xfrm>
          <a:prstGeom prst="rect">
            <a:avLst/>
          </a:prstGeom>
        </p:spPr>
      </p:pic>
    </p:spTree>
    <p:extLst>
      <p:ext uri="{BB962C8B-B14F-4D97-AF65-F5344CB8AC3E}">
        <p14:creationId xmlns:p14="http://schemas.microsoft.com/office/powerpoint/2010/main" val="202389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ço Reservado para Texto 2"/>
          <p:cNvSpPr>
            <a:spLocks noGrp="1"/>
          </p:cNvSpPr>
          <p:nvPr>
            <p:ph type="body" idx="1"/>
          </p:nvPr>
        </p:nvSpPr>
        <p:spPr>
          <a:xfrm>
            <a:off x="970384" y="819894"/>
            <a:ext cx="6158204" cy="5207681"/>
          </a:xfrm>
        </p:spPr>
        <p:txBody>
          <a:bodyPr anchor="ctr">
            <a:normAutofit/>
          </a:bodyPr>
          <a:lstStyle>
            <a:lvl1pPr marL="0" indent="0">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Tree>
    <p:extLst>
      <p:ext uri="{BB962C8B-B14F-4D97-AF65-F5344CB8AC3E}">
        <p14:creationId xmlns:p14="http://schemas.microsoft.com/office/powerpoint/2010/main" val="3662897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Espaço Reservado para Texto 2"/>
          <p:cNvSpPr>
            <a:spLocks noGrp="1"/>
          </p:cNvSpPr>
          <p:nvPr>
            <p:ph type="body" idx="1"/>
          </p:nvPr>
        </p:nvSpPr>
        <p:spPr>
          <a:xfrm>
            <a:off x="6484775" y="819894"/>
            <a:ext cx="4814595" cy="5207681"/>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spTree>
    <p:extLst>
      <p:ext uri="{BB962C8B-B14F-4D97-AF65-F5344CB8AC3E}">
        <p14:creationId xmlns:p14="http://schemas.microsoft.com/office/powerpoint/2010/main" val="10631208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ço Reservado para Texto 2"/>
          <p:cNvSpPr>
            <a:spLocks noGrp="1"/>
          </p:cNvSpPr>
          <p:nvPr>
            <p:ph type="body" idx="1"/>
          </p:nvPr>
        </p:nvSpPr>
        <p:spPr>
          <a:xfrm>
            <a:off x="1540662" y="1389062"/>
            <a:ext cx="5046750" cy="4088007"/>
          </a:xfrm>
        </p:spPr>
        <p:txBody>
          <a:bodyPr anchor="ctr">
            <a:normAutofit/>
          </a:bodyPr>
          <a:lstStyle>
            <a:lvl1pPr marL="0" indent="0" algn="ctr">
              <a:buNone/>
              <a:defRPr sz="3200">
                <a:solidFill>
                  <a:schemeClr val="bg1"/>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7" name="Imagem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9"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21638" y="6278722"/>
            <a:ext cx="908394" cy="356869"/>
          </a:xfrm>
          <a:prstGeom prst="rect">
            <a:avLst/>
          </a:prstGeom>
        </p:spPr>
      </p:pic>
      <p:pic>
        <p:nvPicPr>
          <p:cNvPr id="12"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00515" y="5927713"/>
            <a:ext cx="856861" cy="856861"/>
          </a:xfrm>
          <a:prstGeom prst="rect">
            <a:avLst/>
          </a:prstGeom>
        </p:spPr>
      </p:pic>
    </p:spTree>
    <p:extLst>
      <p:ext uri="{BB962C8B-B14F-4D97-AF65-F5344CB8AC3E}">
        <p14:creationId xmlns:p14="http://schemas.microsoft.com/office/powerpoint/2010/main" val="3493805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1DED565-D987-4720-8071-5BDE4BA2E49C}" type="datetimeFigureOut">
              <a:rPr lang="pt-BR" smtClean="0"/>
              <a:t>01/07/2024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3626714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71DED565-D987-4720-8071-5BDE4BA2E49C}" type="datetimeFigureOut">
              <a:rPr lang="pt-BR" smtClean="0"/>
              <a:t>01/07/2024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3700280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71DED565-D987-4720-8071-5BDE4BA2E49C}" type="datetimeFigureOut">
              <a:rPr lang="pt-BR" smtClean="0"/>
              <a:t>01/07/2024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3442263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71DED565-D987-4720-8071-5BDE4BA2E49C}" type="datetimeFigureOut">
              <a:rPr lang="pt-BR" smtClean="0"/>
              <a:t>01/07/2024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247214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343607"/>
            <a:ext cx="9144000" cy="2062065"/>
          </a:xfrm>
        </p:spPr>
        <p:txBody>
          <a:bodyPr anchor="ctr">
            <a:normAutofit/>
          </a:bodyPr>
          <a:lstStyle>
            <a:lvl1pPr algn="ctr">
              <a:defRPr sz="4800" b="1">
                <a:solidFill>
                  <a:srgbClr val="496481"/>
                </a:solidFill>
                <a:effectLst/>
                <a:latin typeface="Montserrat ExtraBold" panose="00000900000000000000" pitchFamily="2" charset="0"/>
              </a:defRPr>
            </a:lvl1pPr>
          </a:lstStyle>
          <a:p>
            <a:r>
              <a:rPr lang="pt-BR" dirty="0"/>
              <a:t>Clique para editar o título mestre</a:t>
            </a:r>
          </a:p>
        </p:txBody>
      </p:sp>
      <p:pic>
        <p:nvPicPr>
          <p:cNvPr id="3" name="Imagem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2351" y="5859623"/>
            <a:ext cx="1178087" cy="819538"/>
          </a:xfrm>
          <a:prstGeom prst="rect">
            <a:avLst/>
          </a:prstGeom>
        </p:spPr>
      </p:pic>
      <p:pic>
        <p:nvPicPr>
          <p:cNvPr id="8"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729" y="6423892"/>
            <a:ext cx="908394" cy="356869"/>
          </a:xfrm>
          <a:prstGeom prst="rect">
            <a:avLst/>
          </a:prstGeom>
        </p:spPr>
      </p:pic>
      <p:pic>
        <p:nvPicPr>
          <p:cNvPr id="9"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393971"/>
            <a:ext cx="1178088" cy="1178088"/>
          </a:xfrm>
          <a:prstGeom prst="rect">
            <a:avLst/>
          </a:prstGeom>
        </p:spPr>
      </p:pic>
    </p:spTree>
    <p:extLst>
      <p:ext uri="{BB962C8B-B14F-4D97-AF65-F5344CB8AC3E}">
        <p14:creationId xmlns:p14="http://schemas.microsoft.com/office/powerpoint/2010/main" val="3444498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71DED565-D987-4720-8071-5BDE4BA2E49C}" type="datetimeFigureOut">
              <a:rPr lang="pt-BR" smtClean="0"/>
              <a:t>01/07/2024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495218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1DED565-D987-4720-8071-5BDE4BA2E49C}" type="datetimeFigureOut">
              <a:rPr lang="pt-BR" smtClean="0"/>
              <a:t>01/07/2024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3917959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71DED565-D987-4720-8071-5BDE4BA2E49C}" type="datetimeFigureOut">
              <a:rPr lang="pt-BR" smtClean="0"/>
              <a:t>01/07/2024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3083773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71DED565-D987-4720-8071-5BDE4BA2E49C}" type="datetimeFigureOut">
              <a:rPr lang="pt-BR" smtClean="0"/>
              <a:t>01/07/2024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23828687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1DED565-D987-4720-8071-5BDE4BA2E49C}" type="datetimeFigureOut">
              <a:rPr lang="pt-BR" smtClean="0"/>
              <a:t>01/07/2024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1157200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1DED565-D987-4720-8071-5BDE4BA2E49C}" type="datetimeFigureOut">
              <a:rPr lang="pt-BR" smtClean="0"/>
              <a:t>01/07/2024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9622486-DCBA-4A8E-9548-F3E79BA18ADC}" type="slidenum">
              <a:rPr lang="pt-BR" smtClean="0"/>
              <a:t>‹#›</a:t>
            </a:fld>
            <a:endParaRPr lang="pt-BR"/>
          </a:p>
        </p:txBody>
      </p:sp>
    </p:spTree>
    <p:extLst>
      <p:ext uri="{BB962C8B-B14F-4D97-AF65-F5344CB8AC3E}">
        <p14:creationId xmlns:p14="http://schemas.microsoft.com/office/powerpoint/2010/main" val="1385080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p:cNvSpPr txBox="1">
            <a:spLocks/>
          </p:cNvSpPr>
          <p:nvPr userDrawn="1"/>
        </p:nvSpPr>
        <p:spPr>
          <a:xfrm>
            <a:off x="1541443" y="609599"/>
            <a:ext cx="9257816" cy="206206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5400" b="0" kern="1200">
                <a:solidFill>
                  <a:srgbClr val="496481"/>
                </a:solidFill>
                <a:effectLst/>
                <a:latin typeface="Montserrat ExtraBold" panose="00000900000000000000" pitchFamily="2" charset="0"/>
                <a:ea typeface="+mj-ea"/>
                <a:cs typeface="+mj-cs"/>
              </a:defRPr>
            </a:lvl1pPr>
          </a:lstStyle>
          <a:p>
            <a:r>
              <a:rPr lang="pt-BR" sz="4000" dirty="0">
                <a:latin typeface="Montserrat ExtraBold" panose="00000900000000000000" pitchFamily="2" charset="0"/>
              </a:rPr>
              <a:t>Clique para editar o título mestre</a:t>
            </a:r>
          </a:p>
        </p:txBody>
      </p:sp>
      <p:sp>
        <p:nvSpPr>
          <p:cNvPr id="7" name="Título 6"/>
          <p:cNvSpPr>
            <a:spLocks noGrp="1"/>
          </p:cNvSpPr>
          <p:nvPr>
            <p:ph type="title"/>
          </p:nvPr>
        </p:nvSpPr>
        <p:spPr>
          <a:xfrm>
            <a:off x="1541443" y="2671664"/>
            <a:ext cx="9257816" cy="2338875"/>
          </a:xfrm>
        </p:spPr>
        <p:txBody>
          <a:bodyPr>
            <a:normAutofit/>
          </a:bodyPr>
          <a:lstStyle>
            <a:lvl1pPr algn="ctr">
              <a:defRPr sz="3600">
                <a:solidFill>
                  <a:schemeClr val="bg2">
                    <a:lumMod val="25000"/>
                  </a:schemeClr>
                </a:solidFill>
                <a:latin typeface="Montserrat SemiBold" panose="00000700000000000000" pitchFamily="2" charset="0"/>
              </a:defRPr>
            </a:lvl1pPr>
          </a:lstStyle>
          <a:p>
            <a:r>
              <a:rPr lang="pt-BR" dirty="0"/>
              <a:t>Clique para editar o título mestre</a:t>
            </a:r>
          </a:p>
        </p:txBody>
      </p:sp>
      <p:pic>
        <p:nvPicPr>
          <p:cNvPr id="8" name="Imagem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2351" y="5859623"/>
            <a:ext cx="1178087" cy="819538"/>
          </a:xfrm>
          <a:prstGeom prst="rect">
            <a:avLst/>
          </a:prstGeom>
        </p:spPr>
      </p:pic>
      <p:pic>
        <p:nvPicPr>
          <p:cNvPr id="9"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675" y="6410802"/>
            <a:ext cx="908394" cy="356869"/>
          </a:xfrm>
          <a:prstGeom prst="rect">
            <a:avLst/>
          </a:prstGeom>
        </p:spPr>
      </p:pic>
      <p:pic>
        <p:nvPicPr>
          <p:cNvPr id="12"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168" y="5390355"/>
            <a:ext cx="1148080" cy="1148080"/>
          </a:xfrm>
          <a:prstGeom prst="rect">
            <a:avLst/>
          </a:prstGeom>
        </p:spPr>
      </p:pic>
    </p:spTree>
    <p:extLst>
      <p:ext uri="{BB962C8B-B14F-4D97-AF65-F5344CB8AC3E}">
        <p14:creationId xmlns:p14="http://schemas.microsoft.com/office/powerpoint/2010/main" val="3358206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970384" y="819895"/>
            <a:ext cx="5085183" cy="4741150"/>
          </a:xfrm>
        </p:spPr>
        <p:txBody>
          <a:bodyPr anchor="ctr">
            <a:normAutofit/>
          </a:bodyPr>
          <a:lstStyle>
            <a:lvl1pPr marL="0" indent="0">
              <a:buNone/>
              <a:defRPr sz="36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9" name="Imagem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2" name="Picture 1">
            <a:extLst>
              <a:ext uri="{FF2B5EF4-FFF2-40B4-BE49-F238E27FC236}">
                <a16:creationId xmlns:a16="http://schemas.microsoft.com/office/drawing/2014/main" id="{B58349C6-B1CF-F07D-0FDB-2331E24DDD5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04074" y="1408482"/>
            <a:ext cx="1161035" cy="456121"/>
          </a:xfrm>
          <a:prstGeom prst="rect">
            <a:avLst/>
          </a:prstGeom>
        </p:spPr>
      </p:pic>
      <p:pic>
        <p:nvPicPr>
          <p:cNvPr id="3" name="Imagem 1">
            <a:extLst>
              <a:ext uri="{FF2B5EF4-FFF2-40B4-BE49-F238E27FC236}">
                <a16:creationId xmlns:a16="http://schemas.microsoft.com/office/drawing/2014/main" id="{2BA82045-B17C-55C8-3DE9-F6CCB1CB2E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53205" y="101600"/>
            <a:ext cx="1580122" cy="1580122"/>
          </a:xfrm>
          <a:prstGeom prst="rect">
            <a:avLst/>
          </a:prstGeom>
        </p:spPr>
      </p:pic>
    </p:spTree>
    <p:extLst>
      <p:ext uri="{BB962C8B-B14F-4D97-AF65-F5344CB8AC3E}">
        <p14:creationId xmlns:p14="http://schemas.microsoft.com/office/powerpoint/2010/main" val="2152697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970384" y="819895"/>
            <a:ext cx="6335485"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6" name="Imagem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069" y="5878285"/>
            <a:ext cx="1151257" cy="800875"/>
          </a:xfrm>
          <a:prstGeom prst="rect">
            <a:avLst/>
          </a:prstGeom>
        </p:spPr>
      </p:pic>
      <p:pic>
        <p:nvPicPr>
          <p:cNvPr id="12"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00515" y="5927713"/>
            <a:ext cx="856861" cy="856861"/>
          </a:xfrm>
          <a:prstGeom prst="rect">
            <a:avLst/>
          </a:prstGeom>
        </p:spPr>
      </p:pic>
    </p:spTree>
    <p:extLst>
      <p:ext uri="{BB962C8B-B14F-4D97-AF65-F5344CB8AC3E}">
        <p14:creationId xmlns:p14="http://schemas.microsoft.com/office/powerpoint/2010/main" val="78950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4995909" y="819895"/>
            <a:ext cx="6335485"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pic>
        <p:nvPicPr>
          <p:cNvPr id="10" name="Image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431" y="5878285"/>
            <a:ext cx="1151259" cy="800875"/>
          </a:xfrm>
          <a:prstGeom prst="rect">
            <a:avLst/>
          </a:prstGeom>
        </p:spPr>
      </p:pic>
      <p:pic>
        <p:nvPicPr>
          <p:cNvPr id="2" name="Picture 1">
            <a:extLst>
              <a:ext uri="{FF2B5EF4-FFF2-40B4-BE49-F238E27FC236}">
                <a16:creationId xmlns:a16="http://schemas.microsoft.com/office/drawing/2014/main" id="{C0A9F796-5D86-7AEB-8E20-5B63B59EAF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73594" y="1086656"/>
            <a:ext cx="1161035" cy="456121"/>
          </a:xfrm>
          <a:prstGeom prst="rect">
            <a:avLst/>
          </a:prstGeom>
        </p:spPr>
      </p:pic>
      <p:pic>
        <p:nvPicPr>
          <p:cNvPr id="3" name="Imagem 1">
            <a:extLst>
              <a:ext uri="{FF2B5EF4-FFF2-40B4-BE49-F238E27FC236}">
                <a16:creationId xmlns:a16="http://schemas.microsoft.com/office/drawing/2014/main" id="{E6BD79F1-FBAB-A659-0275-7EF46C126A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22725" y="-220226"/>
            <a:ext cx="1580122" cy="1580122"/>
          </a:xfrm>
          <a:prstGeom prst="rect">
            <a:avLst/>
          </a:prstGeom>
        </p:spPr>
      </p:pic>
    </p:spTree>
    <p:extLst>
      <p:ext uri="{BB962C8B-B14F-4D97-AF65-F5344CB8AC3E}">
        <p14:creationId xmlns:p14="http://schemas.microsoft.com/office/powerpoint/2010/main" val="312517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970384" y="819895"/>
            <a:ext cx="6335485"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10" name="Image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069" y="5878285"/>
            <a:ext cx="1151257" cy="800875"/>
          </a:xfrm>
          <a:prstGeom prst="rect">
            <a:avLst/>
          </a:prstGeom>
        </p:spPr>
      </p:pic>
      <p:pic>
        <p:nvPicPr>
          <p:cNvPr id="11"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56697" y="-36966"/>
            <a:ext cx="856861" cy="856861"/>
          </a:xfrm>
          <a:prstGeom prst="rect">
            <a:avLst/>
          </a:prstGeom>
        </p:spPr>
      </p:pic>
    </p:spTree>
    <p:extLst>
      <p:ext uri="{BB962C8B-B14F-4D97-AF65-F5344CB8AC3E}">
        <p14:creationId xmlns:p14="http://schemas.microsoft.com/office/powerpoint/2010/main" val="548676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Espaço Reservado para Texto 2"/>
          <p:cNvSpPr>
            <a:spLocks noGrp="1"/>
          </p:cNvSpPr>
          <p:nvPr>
            <p:ph type="body" idx="1"/>
          </p:nvPr>
        </p:nvSpPr>
        <p:spPr>
          <a:xfrm>
            <a:off x="970384" y="819895"/>
            <a:ext cx="6335485" cy="4741150"/>
          </a:xfrm>
        </p:spPr>
        <p:txBody>
          <a:bodyPr anchor="ctr">
            <a:normAutofit/>
          </a:bodyPr>
          <a:lstStyle>
            <a:lvl1pPr marL="0" indent="0">
              <a:buNone/>
              <a:defRPr sz="3200">
                <a:solidFill>
                  <a:schemeClr val="bg2">
                    <a:lumMod val="25000"/>
                  </a:schemeClr>
                </a:solidFill>
                <a:latin typeface="Montserrat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pic>
        <p:nvPicPr>
          <p:cNvPr id="10" name="Imagem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1069" y="5878285"/>
            <a:ext cx="1151257" cy="800875"/>
          </a:xfrm>
          <a:prstGeom prst="rect">
            <a:avLst/>
          </a:prstGeom>
        </p:spPr>
      </p:pic>
      <p:pic>
        <p:nvPicPr>
          <p:cNvPr id="11"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03895" y="0"/>
            <a:ext cx="856861" cy="856861"/>
          </a:xfrm>
          <a:prstGeom prst="rect">
            <a:avLst/>
          </a:prstGeom>
        </p:spPr>
      </p:pic>
    </p:spTree>
    <p:extLst>
      <p:ext uri="{BB962C8B-B14F-4D97-AF65-F5344CB8AC3E}">
        <p14:creationId xmlns:p14="http://schemas.microsoft.com/office/powerpoint/2010/main" val="6161709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ED565-D987-4720-8071-5BDE4BA2E49C}" type="datetimeFigureOut">
              <a:rPr lang="pt-BR" smtClean="0"/>
              <a:t>01/07/2024</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22486-DCBA-4A8E-9548-F3E79BA18ADC}" type="slidenum">
              <a:rPr lang="pt-BR" smtClean="0"/>
              <a:t>‹#›</a:t>
            </a:fld>
            <a:endParaRPr lang="pt-BR"/>
          </a:p>
        </p:txBody>
      </p:sp>
    </p:spTree>
    <p:extLst>
      <p:ext uri="{BB962C8B-B14F-4D97-AF65-F5344CB8AC3E}">
        <p14:creationId xmlns:p14="http://schemas.microsoft.com/office/powerpoint/2010/main" val="161980805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2" r:id="rId22"/>
    <p:sldLayoutId id="2147483681" r:id="rId23"/>
    <p:sldLayoutId id="2147483683" r:id="rId24"/>
    <p:sldLayoutId id="2147483684" r:id="rId25"/>
    <p:sldLayoutId id="2147483650" r:id="rId26"/>
    <p:sldLayoutId id="2147483651" r:id="rId27"/>
    <p:sldLayoutId id="2147483652" r:id="rId28"/>
    <p:sldLayoutId id="2147483653" r:id="rId29"/>
    <p:sldLayoutId id="2147483654" r:id="rId30"/>
    <p:sldLayoutId id="2147483655" r:id="rId31"/>
    <p:sldLayoutId id="2147483656" r:id="rId32"/>
    <p:sldLayoutId id="2147483657" r:id="rId33"/>
    <p:sldLayoutId id="2147483658" r:id="rId34"/>
    <p:sldLayoutId id="2147483659"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271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339366" y="819895"/>
            <a:ext cx="7663992" cy="4741150"/>
          </a:xfrm>
        </p:spPr>
        <p:txBody>
          <a:bodyPr/>
          <a:lstStyle/>
          <a:p>
            <a:pPr marL="514350" indent="-514350">
              <a:buAutoNum type="arabicPeriod"/>
            </a:pPr>
            <a:r>
              <a:rPr lang="en-US" dirty="0" smtClean="0"/>
              <a:t>Prophetic </a:t>
            </a:r>
            <a:r>
              <a:rPr lang="en-US" dirty="0"/>
              <a:t>Roots in Revelation 10 </a:t>
            </a:r>
            <a:endParaRPr lang="en-US" dirty="0" smtClean="0"/>
          </a:p>
          <a:p>
            <a:r>
              <a:rPr lang="en-US" dirty="0"/>
              <a:t>ANNUAL COUNCIL: Adventist world church president Robert Pierson addresses Annual Council attendees in the Takoma Park, Maryland, probably in the late 1970s.</a:t>
            </a:r>
            <a:endParaRPr lang="en-US" dirty="0"/>
          </a:p>
        </p:txBody>
      </p:sp>
    </p:spTree>
    <p:extLst>
      <p:ext uri="{BB962C8B-B14F-4D97-AF65-F5344CB8AC3E}">
        <p14:creationId xmlns:p14="http://schemas.microsoft.com/office/powerpoint/2010/main" val="1057667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4"/>
            <a:ext cx="7202655" cy="6038105"/>
          </a:xfrm>
        </p:spPr>
        <p:txBody>
          <a:bodyPr>
            <a:normAutofit fontScale="85000" lnSpcReduction="10000"/>
          </a:bodyPr>
          <a:lstStyle/>
          <a:p>
            <a:r>
              <a:rPr lang="en-US" dirty="0"/>
              <a:t>The apostle John in Revelation 10:1-10 depicts events that interest Adventists as they look for the prophetic roots, or history, of Adventism. Adventists understand the “little book” mentioned in verses 2, 8, 9, and 10 to refer to the book of Daniel. Although Daniel’s prophecy was primarily a time message, when he asked the meaning of the time that had been revealed to him, he was told to “shut up the words, and seal the book until the time of the end” (Dan. 12:4). The message was not for Daniel to comprehend then, but at the time of the end what for ages had been sealed would be understood.</a:t>
            </a:r>
          </a:p>
        </p:txBody>
      </p:sp>
    </p:spTree>
    <p:extLst>
      <p:ext uri="{BB962C8B-B14F-4D97-AF65-F5344CB8AC3E}">
        <p14:creationId xmlns:p14="http://schemas.microsoft.com/office/powerpoint/2010/main" val="3948396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7183802" cy="4741150"/>
          </a:xfrm>
        </p:spPr>
        <p:txBody>
          <a:bodyPr>
            <a:normAutofit fontScale="92500" lnSpcReduction="10000"/>
          </a:bodyPr>
          <a:lstStyle/>
          <a:p>
            <a:r>
              <a:rPr lang="en-US" dirty="0"/>
              <a:t>The period of time that Daniel wanted to understand was the 2300 days, at the end of which the sanctuary would be cleansed. That was the only sealed message in the book of Daniel. Many centuries later on the Isle of Patmos—in vision—John was shown a time in the future when a mighty angel would descend to earth, having in his hand a little book—open. Not closed. Not sealed. But open.</a:t>
            </a:r>
          </a:p>
        </p:txBody>
      </p:sp>
    </p:spTree>
    <p:extLst>
      <p:ext uri="{BB962C8B-B14F-4D97-AF65-F5344CB8AC3E}">
        <p14:creationId xmlns:p14="http://schemas.microsoft.com/office/powerpoint/2010/main" val="4032003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7127241" cy="4741150"/>
          </a:xfrm>
        </p:spPr>
        <p:txBody>
          <a:bodyPr>
            <a:normAutofit fontScale="92500" lnSpcReduction="10000"/>
          </a:bodyPr>
          <a:lstStyle/>
          <a:p>
            <a:r>
              <a:rPr lang="en-US" dirty="0"/>
              <a:t>From our vantage point of history, we can see that it was near the end of the 2300-day prophecy in 1844 that this angel with the open book of Daniel did just as John was shown. At the precise time predicted, the angel’s prophetic message embraced the whole earth. As predicted in John’s vision, prophetic </a:t>
            </a:r>
          </a:p>
          <a:p>
            <a:r>
              <a:rPr lang="en-US" dirty="0"/>
              <a:t>time had reached its climax.</a:t>
            </a:r>
          </a:p>
          <a:p>
            <a:r>
              <a:rPr lang="en-US" dirty="0"/>
              <a:t> </a:t>
            </a:r>
          </a:p>
        </p:txBody>
      </p:sp>
    </p:spTree>
    <p:extLst>
      <p:ext uri="{BB962C8B-B14F-4D97-AF65-F5344CB8AC3E}">
        <p14:creationId xmlns:p14="http://schemas.microsoft.com/office/powerpoint/2010/main" val="1388236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3072384" y="819894"/>
            <a:ext cx="8259011" cy="5141993"/>
          </a:xfrm>
        </p:spPr>
        <p:txBody>
          <a:bodyPr>
            <a:normAutofit fontScale="92500" lnSpcReduction="10000"/>
          </a:bodyPr>
          <a:lstStyle/>
          <a:p>
            <a:r>
              <a:rPr lang="en-US" dirty="0"/>
              <a:t>Around the end of the eighteenth century and the beginning of the nineteenth, people began studying the prophecies of Daniel and Revelation. In so doing, many came to the conclusion that the 2300 days of Daniel 8:14 would end in the 1840s. Thinking that the cleansing of the sanctuary described by Daniel referred to the cleansing of the earth by fire at the second coming of Christ, they concluded that Jesus would return then. That exciting news was soon preached throughout the world.</a:t>
            </a:r>
            <a:endParaRPr lang="en-US" dirty="0"/>
          </a:p>
        </p:txBody>
      </p:sp>
    </p:spTree>
    <p:extLst>
      <p:ext uri="{BB962C8B-B14F-4D97-AF65-F5344CB8AC3E}">
        <p14:creationId xmlns:p14="http://schemas.microsoft.com/office/powerpoint/2010/main" val="646042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176833" y="819895"/>
            <a:ext cx="8154561" cy="4741150"/>
          </a:xfrm>
        </p:spPr>
        <p:txBody>
          <a:bodyPr>
            <a:normAutofit lnSpcReduction="10000"/>
          </a:bodyPr>
          <a:lstStyle/>
          <a:p>
            <a:r>
              <a:rPr lang="en-US" dirty="0">
                <a:latin typeface="Times New Roman" panose="02020603050405020304" pitchFamily="18" charset="0"/>
                <a:cs typeface="Times New Roman" panose="02020603050405020304" pitchFamily="18" charset="0"/>
              </a:rPr>
              <a:t>For Seventh-day Adventists in particular, 1844 and the years immediately preceding it evoke the name William Miller. But he was only one of many during that time who preached the soon return of Jesus. People such as Manuel </a:t>
            </a:r>
            <a:r>
              <a:rPr lang="en-US" dirty="0" err="1">
                <a:latin typeface="Times New Roman" panose="02020603050405020304" pitchFamily="18" charset="0"/>
                <a:cs typeface="Times New Roman" panose="02020603050405020304" pitchFamily="18" charset="0"/>
              </a:rPr>
              <a:t>Lacunza</a:t>
            </a:r>
            <a:r>
              <a:rPr lang="en-US" dirty="0">
                <a:latin typeface="Times New Roman" panose="02020603050405020304" pitchFamily="18" charset="0"/>
                <a:cs typeface="Times New Roman" panose="02020603050405020304" pitchFamily="18" charset="0"/>
              </a:rPr>
              <a:t>, Joseph Wolff, Henry Drummond, Edward Irving, Hugh </a:t>
            </a:r>
            <a:r>
              <a:rPr lang="en-US" dirty="0" err="1">
                <a:latin typeface="Times New Roman" panose="02020603050405020304" pitchFamily="18" charset="0"/>
                <a:cs typeface="Times New Roman" panose="02020603050405020304" pitchFamily="18" charset="0"/>
              </a:rPr>
              <a:t>M’Neile</a:t>
            </a:r>
            <a:r>
              <a:rPr lang="en-US" dirty="0">
                <a:latin typeface="Times New Roman" panose="02020603050405020304" pitchFamily="18" charset="0"/>
                <a:cs typeface="Times New Roman" panose="02020603050405020304" pitchFamily="18" charset="0"/>
              </a:rPr>
              <a:t>, and the child preachers of Sweden were also proclaiming the fact that the great time prophecies were about to meet their fulfillment, and then—as they understood it—Jesus would return.</a:t>
            </a:r>
          </a:p>
        </p:txBody>
      </p:sp>
    </p:spTree>
    <p:extLst>
      <p:ext uri="{BB962C8B-B14F-4D97-AF65-F5344CB8AC3E}">
        <p14:creationId xmlns:p14="http://schemas.microsoft.com/office/powerpoint/2010/main" val="3520785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42821" y="819894"/>
            <a:ext cx="8088573" cy="5137845"/>
          </a:xfrm>
        </p:spPr>
        <p:txBody>
          <a:bodyPr>
            <a:normAutofit fontScale="92500" lnSpcReduction="10000"/>
          </a:bodyPr>
          <a:lstStyle/>
          <a:p>
            <a:r>
              <a:rPr lang="en-US" dirty="0">
                <a:latin typeface="Microsoft Yi Baiti" panose="03000500000000000000" pitchFamily="66" charset="0"/>
                <a:ea typeface="Microsoft Yi Baiti" panose="03000500000000000000" pitchFamily="66" charset="0"/>
              </a:rPr>
              <a:t>And it wasn’t just in America or Europe that people were making this proclamation. The message was circling the globe. Wolff preached in the Middle East and North Africa (from Egypt to Afghanistan and England to India). In 1837 he even visited the United States, where he also preached. Out in India Daniel Wilson, Episcopal bishop of Calcutta, preached and wrote pamphlets specifically on the prophecies of Daniel.1 </a:t>
            </a:r>
          </a:p>
          <a:p>
            <a:r>
              <a:rPr lang="en-US" dirty="0">
                <a:latin typeface="Microsoft Yi Baiti" panose="03000500000000000000" pitchFamily="66" charset="0"/>
                <a:ea typeface="Microsoft Yi Baiti" panose="03000500000000000000" pitchFamily="66" charset="0"/>
              </a:rPr>
              <a:t> In Adelaide, Australia, the message of a soon-coming Savior was preached by Thomas </a:t>
            </a:r>
            <a:r>
              <a:rPr lang="en-US" dirty="0" err="1">
                <a:latin typeface="Microsoft Yi Baiti" panose="03000500000000000000" pitchFamily="66" charset="0"/>
                <a:ea typeface="Microsoft Yi Baiti" panose="03000500000000000000" pitchFamily="66" charset="0"/>
              </a:rPr>
              <a:t>Playford</a:t>
            </a:r>
            <a:r>
              <a:rPr lang="en-US" dirty="0">
                <a:latin typeface="Microsoft Yi Baiti" panose="03000500000000000000" pitchFamily="66" charset="0"/>
                <a:ea typeface="Microsoft Yi Baiti" panose="03000500000000000000" pitchFamily="66" charset="0"/>
              </a:rPr>
              <a:t>.</a:t>
            </a:r>
          </a:p>
          <a:p>
            <a:r>
              <a:rPr lang="en-US" dirty="0">
                <a:latin typeface="Microsoft Yi Baiti" panose="03000500000000000000" pitchFamily="66" charset="0"/>
                <a:ea typeface="Microsoft Yi Baiti" panose="03000500000000000000" pitchFamily="66" charset="0"/>
              </a:rPr>
              <a:t>Crowds there became so immense that his followers had to build a larger church for him</a:t>
            </a:r>
            <a:r>
              <a:rPr lang="en-US" dirty="0"/>
              <a:t>.</a:t>
            </a:r>
          </a:p>
          <a:p>
            <a:endParaRPr lang="en-US" dirty="0"/>
          </a:p>
        </p:txBody>
      </p:sp>
    </p:spTree>
    <p:extLst>
      <p:ext uri="{BB962C8B-B14F-4D97-AF65-F5344CB8AC3E}">
        <p14:creationId xmlns:p14="http://schemas.microsoft.com/office/powerpoint/2010/main" val="944390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73139" y="819895"/>
            <a:ext cx="8258256" cy="4741150"/>
          </a:xfrm>
        </p:spPr>
        <p:txBody>
          <a:bodyPr>
            <a:normAutofit/>
          </a:bodyPr>
          <a:lstStyle/>
          <a:p>
            <a:r>
              <a:rPr lang="en-US" dirty="0"/>
              <a:t>At the end of prophetic time, precisely as the apostle John had been shown and at the very time predicted by Daniel more than 2300 years in advance, the message was proclaimed with a loud voice around the world. No wonder the Adventist pioneers were excited when they realized that they were fulfilling prophecy!</a:t>
            </a:r>
          </a:p>
        </p:txBody>
      </p:sp>
    </p:spTree>
    <p:extLst>
      <p:ext uri="{BB962C8B-B14F-4D97-AF65-F5344CB8AC3E}">
        <p14:creationId xmlns:p14="http://schemas.microsoft.com/office/powerpoint/2010/main" val="2916464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582186" y="819895"/>
            <a:ext cx="7861953" cy="4741150"/>
          </a:xfrm>
        </p:spPr>
        <p:txBody>
          <a:bodyPr/>
          <a:lstStyle/>
          <a:p>
            <a:r>
              <a:rPr lang="en-US" dirty="0"/>
              <a:t>Revelation 10:10 reads: “Then I took the little book out of the angel’s hand and ate it, and it was as sweet as honey in my mouth. But when I had  eaten it, my </a:t>
            </a:r>
            <a:r>
              <a:rPr lang="en-US" dirty="0" smtClean="0"/>
              <a:t> </a:t>
            </a:r>
            <a:r>
              <a:rPr lang="en-US" dirty="0"/>
              <a:t>stomach  became bitter.”</a:t>
            </a:r>
          </a:p>
        </p:txBody>
      </p:sp>
    </p:spTree>
    <p:extLst>
      <p:ext uri="{BB962C8B-B14F-4D97-AF65-F5344CB8AC3E}">
        <p14:creationId xmlns:p14="http://schemas.microsoft.com/office/powerpoint/2010/main" val="4043791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970384" y="819895"/>
            <a:ext cx="7164948" cy="4741150"/>
          </a:xfrm>
        </p:spPr>
        <p:txBody>
          <a:bodyPr>
            <a:normAutofit fontScale="92500" lnSpcReduction="10000"/>
          </a:bodyPr>
          <a:lstStyle/>
          <a:p>
            <a:r>
              <a:rPr lang="en-US" dirty="0"/>
              <a:t>There could be no better summary of what happened next in Adventist Church history than those prophetic words. The church founders had all been </a:t>
            </a:r>
            <a:r>
              <a:rPr lang="en-US" dirty="0" err="1"/>
              <a:t>Millerites</a:t>
            </a:r>
            <a:r>
              <a:rPr lang="en-US" dirty="0"/>
              <a:t> that is, followers of William Miller, an American Baptist farmer-turned-preacher who proclaimed that Christ would return about 1843 or 1844—at the end of the 2300-day prophecy, </a:t>
            </a:r>
          </a:p>
          <a:p>
            <a:r>
              <a:rPr lang="en-US" dirty="0"/>
              <a:t>as he understood it. </a:t>
            </a:r>
            <a:endParaRPr lang="en-US" dirty="0"/>
          </a:p>
        </p:txBody>
      </p:sp>
    </p:spTree>
    <p:extLst>
      <p:ext uri="{BB962C8B-B14F-4D97-AF65-F5344CB8AC3E}">
        <p14:creationId xmlns:p14="http://schemas.microsoft.com/office/powerpoint/2010/main" val="545653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150th Anniversary</a:t>
            </a:r>
            <a:endParaRPr lang="pt-BR" dirty="0"/>
          </a:p>
        </p:txBody>
      </p:sp>
    </p:spTree>
    <p:extLst>
      <p:ext uri="{BB962C8B-B14F-4D97-AF65-F5344CB8AC3E}">
        <p14:creationId xmlns:p14="http://schemas.microsoft.com/office/powerpoint/2010/main" val="1895034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7174375" cy="4741150"/>
          </a:xfrm>
        </p:spPr>
        <p:txBody>
          <a:bodyPr>
            <a:normAutofit fontScale="92500" lnSpcReduction="20000"/>
          </a:bodyPr>
          <a:lstStyle/>
          <a:p>
            <a:r>
              <a:rPr lang="en-US" dirty="0"/>
              <a:t>For Adventists living today some 175 years after that event, it is hard to imagine how precious was the experience of those </a:t>
            </a:r>
            <a:r>
              <a:rPr lang="en-US" dirty="0" err="1"/>
              <a:t>Millerites</a:t>
            </a:r>
            <a:r>
              <a:rPr lang="en-US" dirty="0"/>
              <a:t> as they approached October 22, 1844, the date they determined from their study was the end of Daniel’s long-time prophecy. Their experience was especially sweet during the last few weeks and days prior to October 22. By reading some of their accounts, we catch a glimpse into their happy, yet sober, feelings.</a:t>
            </a:r>
          </a:p>
        </p:txBody>
      </p:sp>
    </p:spTree>
    <p:extLst>
      <p:ext uri="{BB962C8B-B14F-4D97-AF65-F5344CB8AC3E}">
        <p14:creationId xmlns:p14="http://schemas.microsoft.com/office/powerpoint/2010/main" val="2181478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7136668" cy="4741150"/>
          </a:xfrm>
        </p:spPr>
        <p:txBody>
          <a:bodyPr/>
          <a:lstStyle/>
          <a:p>
            <a:r>
              <a:rPr lang="en-US" dirty="0"/>
              <a:t>Joseph Bates, describing the Exeter, New Hampshire, camp meeting     held in August 1844, when the October date was first preached, later recalled:</a:t>
            </a:r>
          </a:p>
        </p:txBody>
      </p:sp>
    </p:spTree>
    <p:extLst>
      <p:ext uri="{BB962C8B-B14F-4D97-AF65-F5344CB8AC3E}">
        <p14:creationId xmlns:p14="http://schemas.microsoft.com/office/powerpoint/2010/main" val="4270399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7136668" cy="4741150"/>
          </a:xfrm>
        </p:spPr>
        <p:txBody>
          <a:bodyPr>
            <a:normAutofit/>
          </a:bodyPr>
          <a:lstStyle/>
          <a:p>
            <a:r>
              <a:rPr lang="en-US" dirty="0"/>
              <a:t>“When that meeting closed, the granite hills of New Hampshire were ringing with the mighty cry, ‘Behold the bridegroom cometh; go ye out to meet Him.’ As the loaded wagons, stages, and railroad cars rolled away through the </a:t>
            </a:r>
            <a:r>
              <a:rPr lang="en-US" dirty="0" smtClean="0"/>
              <a:t>!”</a:t>
            </a:r>
            <a:endParaRPr lang="en-US" dirty="0"/>
          </a:p>
        </p:txBody>
      </p:sp>
    </p:spTree>
    <p:extLst>
      <p:ext uri="{BB962C8B-B14F-4D97-AF65-F5344CB8AC3E}">
        <p14:creationId xmlns:p14="http://schemas.microsoft.com/office/powerpoint/2010/main" val="59640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7230936" cy="4741150"/>
          </a:xfrm>
        </p:spPr>
        <p:txBody>
          <a:bodyPr/>
          <a:lstStyle/>
          <a:p>
            <a:r>
              <a:rPr lang="en-US" dirty="0"/>
              <a:t>“Like a tidal wave,” Ellen White wrote, “the movement swept over the land. From city to city, from village to village, and into the remote country places it went, until the waiting people of God were fully aroused.”</a:t>
            </a:r>
          </a:p>
        </p:txBody>
      </p:sp>
    </p:spTree>
    <p:extLst>
      <p:ext uri="{BB962C8B-B14F-4D97-AF65-F5344CB8AC3E}">
        <p14:creationId xmlns:p14="http://schemas.microsoft.com/office/powerpoint/2010/main" val="1827855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8088775" cy="4741150"/>
          </a:xfrm>
        </p:spPr>
        <p:txBody>
          <a:bodyPr>
            <a:normAutofit lnSpcReduction="10000"/>
          </a:bodyPr>
          <a:lstStyle/>
          <a:p>
            <a:r>
              <a:rPr lang="en-US" dirty="0"/>
              <a:t>The great day finally arrived. William Miller observed that, “even the wicked scoffers stood mute”5 that day. But he went on to say, “It passed. And the next day it seemed as though all the demons from the bottomless pit were let loose upon us. The same ones … who were crying for mercy … before were now … mocking, scoffing, and threatening in a most blasphemous manner.”</a:t>
            </a:r>
          </a:p>
        </p:txBody>
      </p:sp>
    </p:spTree>
    <p:extLst>
      <p:ext uri="{BB962C8B-B14F-4D97-AF65-F5344CB8AC3E}">
        <p14:creationId xmlns:p14="http://schemas.microsoft.com/office/powerpoint/2010/main" val="2315820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970384" y="819895"/>
            <a:ext cx="8069921" cy="4741150"/>
          </a:xfrm>
        </p:spPr>
        <p:txBody>
          <a:bodyPr>
            <a:normAutofit/>
          </a:bodyPr>
          <a:lstStyle/>
          <a:p>
            <a:r>
              <a:rPr lang="en-US" dirty="0">
                <a:latin typeface="Times New Roman" panose="02020603050405020304" pitchFamily="18" charset="0"/>
                <a:cs typeface="Times New Roman" panose="02020603050405020304" pitchFamily="18" charset="0"/>
              </a:rPr>
              <a:t>The experience that had been so sweet in their mouths, as foretold by the apostle John, now turned nauseatingly bitter in their stomachs. Even as none of us can fully realize the experience they went through in anticipating Christ’s return on that long-ago Tuesday, neither can we fully comprehend their heart-wrenching disappointment in the days and weeks that followed October 22.</a:t>
            </a:r>
            <a:endParaRPr lang="pt-B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133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7985080" cy="4741150"/>
          </a:xfrm>
        </p:spPr>
        <p:txBody>
          <a:bodyPr>
            <a:normAutofit/>
          </a:bodyPr>
          <a:lstStyle/>
          <a:p>
            <a:r>
              <a:rPr lang="en-US" dirty="0">
                <a:latin typeface="Times New Roman" panose="02020603050405020304" pitchFamily="18" charset="0"/>
                <a:cs typeface="Times New Roman" panose="02020603050405020304" pitchFamily="18" charset="0"/>
              </a:rPr>
              <a:t>Hiram Edson probably summarized their experience as graphically as anyone: “We looked for our coming Lord until the clock tolled 12 at midnight. The day had then passed and our disappointment became a certainty. Our fondest hopes and expectations were blasted, and such a spirit of weeping came over us as I never experienced before…. We wept, and wept, till the day dawn.”</a:t>
            </a:r>
          </a:p>
        </p:txBody>
      </p:sp>
    </p:spTree>
    <p:extLst>
      <p:ext uri="{BB962C8B-B14F-4D97-AF65-F5344CB8AC3E}">
        <p14:creationId xmlns:p14="http://schemas.microsoft.com/office/powerpoint/2010/main" val="2703912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7655142" cy="4741150"/>
          </a:xfrm>
        </p:spPr>
        <p:txBody>
          <a:bodyPr/>
          <a:lstStyle/>
          <a:p>
            <a:r>
              <a:rPr lang="en-US" dirty="0"/>
              <a:t>But Revelation, chapter 10, still has one more verse: “And he said unto me, Thou must prophesy again before many peoples, and nations, and tongues, and kings” (Rev. 10:11, KJV).</a:t>
            </a:r>
          </a:p>
        </p:txBody>
      </p:sp>
    </p:spTree>
    <p:extLst>
      <p:ext uri="{BB962C8B-B14F-4D97-AF65-F5344CB8AC3E}">
        <p14:creationId xmlns:p14="http://schemas.microsoft.com/office/powerpoint/2010/main" val="3148363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24206" y="819895"/>
            <a:ext cx="8323868" cy="4741150"/>
          </a:xfrm>
        </p:spPr>
        <p:txBody>
          <a:bodyPr>
            <a:normAutofit/>
          </a:bodyPr>
          <a:lstStyle/>
          <a:p>
            <a:r>
              <a:rPr lang="en-US" dirty="0">
                <a:latin typeface="Microsoft Yi Baiti" panose="03000500000000000000" pitchFamily="66" charset="0"/>
                <a:ea typeface="Microsoft Yi Baiti" panose="03000500000000000000" pitchFamily="66" charset="0"/>
              </a:rPr>
              <a:t>Admittedly, in their disappointment the Adventist pioneers did not fully comprehend this verse, especially the part about prophesying “again before many peoples, and nations, and tongues, and kings.” The worldwide work being assigned them would only gradually dawn upon their minds. And so also the expanded message that they were to preach—including the Sabbath, the sanctuary, the state of the dead, the health message, and so forth.</a:t>
            </a:r>
          </a:p>
        </p:txBody>
      </p:sp>
    </p:spTree>
    <p:extLst>
      <p:ext uri="{BB962C8B-B14F-4D97-AF65-F5344CB8AC3E}">
        <p14:creationId xmlns:p14="http://schemas.microsoft.com/office/powerpoint/2010/main" val="1399072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75036" y="819895"/>
            <a:ext cx="8474696" cy="4741150"/>
          </a:xfrm>
        </p:spPr>
        <p:txBody>
          <a:bodyPr/>
          <a:lstStyle/>
          <a:p>
            <a:r>
              <a:rPr lang="en-US" dirty="0"/>
              <a:t>Even this brief overview, however, reminds us why Adventists see their prophetic history foretold in Revelation 10. But this is only the first of the three prophetically identified characteristics. </a:t>
            </a:r>
          </a:p>
          <a:p>
            <a:endParaRPr lang="en-US" dirty="0"/>
          </a:p>
        </p:txBody>
      </p:sp>
    </p:spTree>
    <p:extLst>
      <p:ext uri="{BB962C8B-B14F-4D97-AF65-F5344CB8AC3E}">
        <p14:creationId xmlns:p14="http://schemas.microsoft.com/office/powerpoint/2010/main" val="49360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Missions Around the World</a:t>
            </a:r>
            <a:endParaRPr lang="pt-BR" dirty="0"/>
          </a:p>
        </p:txBody>
      </p:sp>
    </p:spTree>
    <p:extLst>
      <p:ext uri="{BB962C8B-B14F-4D97-AF65-F5344CB8AC3E}">
        <p14:creationId xmlns:p14="http://schemas.microsoft.com/office/powerpoint/2010/main" val="1483823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716437" y="819895"/>
            <a:ext cx="8371001" cy="4741150"/>
          </a:xfrm>
        </p:spPr>
        <p:txBody>
          <a:bodyPr>
            <a:normAutofit lnSpcReduction="10000"/>
          </a:bodyPr>
          <a:lstStyle/>
          <a:p>
            <a:r>
              <a:rPr lang="en-US" dirty="0"/>
              <a:t>2.Prophetic Identity in Revelation 12 </a:t>
            </a:r>
            <a:endParaRPr lang="en-US" dirty="0" smtClean="0"/>
          </a:p>
          <a:p>
            <a:endParaRPr lang="en-US" dirty="0"/>
          </a:p>
          <a:p>
            <a:r>
              <a:rPr lang="en-US" dirty="0"/>
              <a:t>Revelation 12 covers more historical time than does any other single chapter in the Bible: from the fall of Lucifer to A.D. 1798. In the chapter’s final verse, 17, we find God’s true church emerging from its “wilderness” experience; and there comes to view a “remnant” (KJV) people identified by two characteristics:</a:t>
            </a:r>
          </a:p>
          <a:p>
            <a:endParaRPr lang="pt-BR" dirty="0"/>
          </a:p>
        </p:txBody>
      </p:sp>
    </p:spTree>
    <p:extLst>
      <p:ext uri="{BB962C8B-B14F-4D97-AF65-F5344CB8AC3E}">
        <p14:creationId xmlns:p14="http://schemas.microsoft.com/office/powerpoint/2010/main" val="1465967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8371579" cy="4741150"/>
          </a:xfrm>
        </p:spPr>
        <p:txBody>
          <a:bodyPr>
            <a:normAutofit/>
          </a:bodyPr>
          <a:lstStyle/>
          <a:p>
            <a:r>
              <a:rPr lang="en-US" dirty="0"/>
              <a:t>1. They keep the commandments of God—all 10 of them, including the fourth, or Sabbath, commandment. </a:t>
            </a:r>
          </a:p>
          <a:p>
            <a:r>
              <a:rPr lang="en-US" dirty="0"/>
              <a:t>2. They possess the “testimony of Jesus,” which in Revelation 19:10 in the King James Version is defined as the “spirit of prophecy”—a renewed bestowal of the divinely inspired gift of prophecy.</a:t>
            </a:r>
          </a:p>
        </p:txBody>
      </p:sp>
    </p:spTree>
    <p:extLst>
      <p:ext uri="{BB962C8B-B14F-4D97-AF65-F5344CB8AC3E}">
        <p14:creationId xmlns:p14="http://schemas.microsoft.com/office/powerpoint/2010/main" val="4193725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7466606" cy="4741150"/>
          </a:xfrm>
        </p:spPr>
        <p:txBody>
          <a:bodyPr>
            <a:normAutofit/>
          </a:bodyPr>
          <a:lstStyle/>
          <a:p>
            <a:r>
              <a:rPr lang="en-US" dirty="0"/>
              <a:t>While a few other churches keep the seventh-day Sabbath, and others claim the prophetic gift in their midst, not one of them fits both identifying characteristics given here. Consequently, Seventh-day Adventists find their prophetic identity in the two characteristics given in Revelation 12:17.</a:t>
            </a:r>
          </a:p>
        </p:txBody>
      </p:sp>
    </p:spTree>
    <p:extLst>
      <p:ext uri="{BB962C8B-B14F-4D97-AF65-F5344CB8AC3E}">
        <p14:creationId xmlns:p14="http://schemas.microsoft.com/office/powerpoint/2010/main" val="563007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82804" y="819895"/>
            <a:ext cx="7513163" cy="4741150"/>
          </a:xfrm>
        </p:spPr>
        <p:txBody>
          <a:bodyPr>
            <a:normAutofit/>
          </a:bodyPr>
          <a:lstStyle/>
          <a:p>
            <a:r>
              <a:rPr lang="en-US" dirty="0"/>
              <a:t>It was upon a now unknown day in </a:t>
            </a:r>
            <a:r>
              <a:rPr lang="en-US" dirty="0" smtClean="0"/>
              <a:t>the </a:t>
            </a:r>
            <a:r>
              <a:rPr lang="en-US" dirty="0"/>
              <a:t>month of </a:t>
            </a:r>
            <a:r>
              <a:rPr lang="en-US" dirty="0" smtClean="0"/>
              <a:t>December </a:t>
            </a:r>
            <a:r>
              <a:rPr lang="en-US" dirty="0"/>
              <a:t>1844 that a 17-year-old, Ellen Harmon, while praying with four other women, experienced the Holy Spirit resting upon her as she never had before. God had done it again—another prophetic messenger had been commissioned! </a:t>
            </a:r>
          </a:p>
          <a:p>
            <a:endParaRPr lang="en-US" dirty="0"/>
          </a:p>
        </p:txBody>
      </p:sp>
    </p:spTree>
    <p:extLst>
      <p:ext uri="{BB962C8B-B14F-4D97-AF65-F5344CB8AC3E}">
        <p14:creationId xmlns:p14="http://schemas.microsoft.com/office/powerpoint/2010/main" val="2648419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95926" y="819895"/>
            <a:ext cx="8097625" cy="4741150"/>
          </a:xfrm>
        </p:spPr>
        <p:txBody>
          <a:bodyPr>
            <a:normAutofit/>
          </a:bodyPr>
          <a:lstStyle/>
          <a:p>
            <a:r>
              <a:rPr lang="en-US" dirty="0">
                <a:latin typeface="Microsoft Yi Baiti" panose="03000500000000000000" pitchFamily="66" charset="0"/>
                <a:ea typeface="Microsoft Yi Baiti" panose="03000500000000000000" pitchFamily="66" charset="0"/>
              </a:rPr>
              <a:t>Just as He had done at so many other crucial junctions in salvation history, such as Noah before the flood and John the Baptist before the ministry of Christ, God now sent another prophetic messenger. Another crucial beacon light in prophetic history had arrived—the great time prophecies of Daniel and Revelation were coming to their end; and just as predicted, the gift of prophecy was restored to God’s remnant people.</a:t>
            </a:r>
          </a:p>
        </p:txBody>
      </p:sp>
    </p:spTree>
    <p:extLst>
      <p:ext uri="{BB962C8B-B14F-4D97-AF65-F5344CB8AC3E}">
        <p14:creationId xmlns:p14="http://schemas.microsoft.com/office/powerpoint/2010/main" val="2197684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386499" y="1007705"/>
            <a:ext cx="5693790" cy="4851918"/>
          </a:xfrm>
        </p:spPr>
        <p:txBody>
          <a:bodyPr/>
          <a:lstStyle/>
          <a:p>
            <a:r>
              <a:rPr lang="en-US" dirty="0"/>
              <a:t>In 1846, Ellen Harmon married James White. Her </a:t>
            </a:r>
            <a:r>
              <a:rPr lang="en-US" dirty="0" smtClean="0"/>
              <a:t>ministry </a:t>
            </a:r>
            <a:r>
              <a:rPr lang="en-US" dirty="0"/>
              <a:t>would</a:t>
            </a:r>
            <a:r>
              <a:rPr lang="en-US" dirty="0" smtClean="0"/>
              <a:t>:</a:t>
            </a:r>
          </a:p>
          <a:p>
            <a:r>
              <a:rPr lang="en-US" dirty="0"/>
              <a:t>1. extend for a period of 70 years—from 1844 until her death in 1915; </a:t>
            </a:r>
          </a:p>
          <a:p>
            <a:endParaRPr lang="en-US" dirty="0"/>
          </a:p>
          <a:p>
            <a:endParaRPr lang="pt-BR" dirty="0"/>
          </a:p>
        </p:txBody>
      </p:sp>
    </p:spTree>
    <p:extLst>
      <p:ext uri="{BB962C8B-B14F-4D97-AF65-F5344CB8AC3E}">
        <p14:creationId xmlns:p14="http://schemas.microsoft.com/office/powerpoint/2010/main" val="2868712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46756" y="1007705"/>
            <a:ext cx="5552386" cy="4851918"/>
          </a:xfrm>
        </p:spPr>
        <p:txBody>
          <a:bodyPr>
            <a:normAutofit lnSpcReduction="10000"/>
          </a:bodyPr>
          <a:lstStyle/>
          <a:p>
            <a:r>
              <a:rPr lang="en-US" dirty="0"/>
              <a:t>2. include an estimated 2,000 visions; and </a:t>
            </a:r>
          </a:p>
          <a:p>
            <a:r>
              <a:rPr lang="en-US" dirty="0"/>
              <a:t>3. incorporate her authoring more than 5,000 periodical articles and 24 books (plus two unpublished manuscripts) before her death.</a:t>
            </a:r>
          </a:p>
        </p:txBody>
      </p:sp>
    </p:spTree>
    <p:extLst>
      <p:ext uri="{BB962C8B-B14F-4D97-AF65-F5344CB8AC3E}">
        <p14:creationId xmlns:p14="http://schemas.microsoft.com/office/powerpoint/2010/main" val="141428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05352" y="1007704"/>
            <a:ext cx="5759777" cy="5421375"/>
          </a:xfrm>
        </p:spPr>
        <p:txBody>
          <a:bodyPr>
            <a:normAutofit fontScale="70000" lnSpcReduction="20000"/>
          </a:bodyPr>
          <a:lstStyle/>
          <a:p>
            <a:r>
              <a:rPr lang="en-US" dirty="0"/>
              <a:t>Now, after more than 150 years to observe the fruit of her work, it can be demonstrated that the counsels God gave the church through Ellen White are sound—they have stood the test of time. Any candid appraisal of the denomination’s history reveals that the church has prospered when it has followed God’s leading through the Spirit of prophecy, and faltered on those occasions when it has not.</a:t>
            </a:r>
          </a:p>
          <a:p>
            <a:r>
              <a:rPr lang="en-US" dirty="0"/>
              <a:t> This brings us to the third characteristic. </a:t>
            </a:r>
          </a:p>
        </p:txBody>
      </p:sp>
    </p:spTree>
    <p:extLst>
      <p:ext uri="{BB962C8B-B14F-4D97-AF65-F5344CB8AC3E}">
        <p14:creationId xmlns:p14="http://schemas.microsoft.com/office/powerpoint/2010/main" val="694569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5816338" y="942390"/>
            <a:ext cx="5515056" cy="5628091"/>
          </a:xfrm>
        </p:spPr>
        <p:txBody>
          <a:bodyPr>
            <a:normAutofit fontScale="85000" lnSpcReduction="20000"/>
          </a:bodyPr>
          <a:lstStyle/>
          <a:p>
            <a:r>
              <a:rPr lang="en-US" dirty="0" smtClean="0"/>
              <a:t>Prophetic </a:t>
            </a:r>
            <a:r>
              <a:rPr lang="en-US" dirty="0"/>
              <a:t>Message in Revelation 14 </a:t>
            </a:r>
            <a:endParaRPr lang="en-US" dirty="0" smtClean="0"/>
          </a:p>
          <a:p>
            <a:r>
              <a:rPr lang="en-US" dirty="0"/>
              <a:t>Seventh-day Adventists believe they have a message for the world found in Revelation 14:6-12. To the best of my knowledge, no other church today is proclaiming the “three angels’ messages.”</a:t>
            </a:r>
          </a:p>
          <a:p>
            <a:r>
              <a:rPr lang="en-US" dirty="0"/>
              <a:t> It is worth noting that when translating the Bible into contemporary English for Roman Catholics, Monsignor Ronald Knox included an interesting footnote for Revelation 14:6 in his Knox translation</a:t>
            </a:r>
            <a:r>
              <a:rPr lang="en-US" dirty="0" smtClean="0"/>
              <a:t>.</a:t>
            </a:r>
            <a:endParaRPr lang="en-US" dirty="0"/>
          </a:p>
        </p:txBody>
      </p:sp>
    </p:spTree>
    <p:extLst>
      <p:ext uri="{BB962C8B-B14F-4D97-AF65-F5344CB8AC3E}">
        <p14:creationId xmlns:p14="http://schemas.microsoft.com/office/powerpoint/2010/main" val="3062620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37229" y="942391"/>
            <a:ext cx="5986020" cy="4851918"/>
          </a:xfrm>
        </p:spPr>
        <p:txBody>
          <a:bodyPr>
            <a:normAutofit fontScale="85000" lnSpcReduction="20000"/>
          </a:bodyPr>
          <a:lstStyle/>
          <a:p>
            <a:r>
              <a:rPr lang="en-US" dirty="0">
                <a:latin typeface="MingLiU_HKSCS-ExtB" panose="02020500000000000000" pitchFamily="18" charset="-120"/>
                <a:ea typeface="MingLiU_HKSCS-ExtB" panose="02020500000000000000" pitchFamily="18" charset="-120"/>
              </a:rPr>
              <a:t>1. In Revelation 14:6, the King James Version in English identifies the three angels’ messages as the “everlasting gospel.” </a:t>
            </a:r>
          </a:p>
          <a:p>
            <a:r>
              <a:rPr lang="en-US" dirty="0">
                <a:latin typeface="MingLiU_HKSCS-ExtB" panose="02020500000000000000" pitchFamily="18" charset="-120"/>
                <a:ea typeface="MingLiU_HKSCS-ExtB" panose="02020500000000000000" pitchFamily="18" charset="-120"/>
              </a:rPr>
              <a:t>2. In his translation, Knox translates it as “a final gospel.” He then adds the following footnote: “‘Final’; literally ‘eternal.’ It is not clear,” Knox says, “why the ‘gospel’ preached by the angel is so described; but the context suggests that it is the last call to repentance which will be offered to men this side of eternity.”</a:t>
            </a:r>
          </a:p>
        </p:txBody>
      </p:sp>
    </p:spTree>
    <p:extLst>
      <p:ext uri="{BB962C8B-B14F-4D97-AF65-F5344CB8AC3E}">
        <p14:creationId xmlns:p14="http://schemas.microsoft.com/office/powerpoint/2010/main" val="3222521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970384" y="146304"/>
            <a:ext cx="6128000" cy="5414741"/>
          </a:xfrm>
        </p:spPr>
        <p:txBody>
          <a:bodyPr/>
          <a:lstStyle/>
          <a:p>
            <a:endParaRPr lang="pt-BR" dirty="0" smtClean="0"/>
          </a:p>
          <a:p>
            <a:r>
              <a:rPr lang="pt-BR" dirty="0" smtClean="0"/>
              <a:t>Mission Refocus</a:t>
            </a:r>
          </a:p>
          <a:p>
            <a:endParaRPr lang="pt-BR" dirty="0" smtClean="0"/>
          </a:p>
          <a:p>
            <a:r>
              <a:rPr lang="en-US" dirty="0"/>
              <a:t>Refocusing Mission</a:t>
            </a:r>
          </a:p>
          <a:p>
            <a:r>
              <a:rPr lang="en-US" dirty="0"/>
              <a:t>Refocus on Family</a:t>
            </a:r>
          </a:p>
          <a:p>
            <a:r>
              <a:rPr lang="en-US" dirty="0"/>
              <a:t>Refocusing on Nurturing</a:t>
            </a:r>
          </a:p>
          <a:p>
            <a:r>
              <a:rPr lang="en-US" dirty="0"/>
              <a:t>Refocusing on our Identity</a:t>
            </a:r>
          </a:p>
          <a:p>
            <a:endParaRPr lang="pt-BR" dirty="0"/>
          </a:p>
        </p:txBody>
      </p:sp>
    </p:spTree>
    <p:extLst>
      <p:ext uri="{BB962C8B-B14F-4D97-AF65-F5344CB8AC3E}">
        <p14:creationId xmlns:p14="http://schemas.microsoft.com/office/powerpoint/2010/main" val="1040682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6014301" y="942391"/>
            <a:ext cx="5524107" cy="4851918"/>
          </a:xfrm>
        </p:spPr>
        <p:txBody>
          <a:bodyPr>
            <a:normAutofit fontScale="92500" lnSpcReduction="10000"/>
          </a:bodyPr>
          <a:lstStyle/>
          <a:p>
            <a:r>
              <a:rPr lang="en-US" dirty="0"/>
              <a:t>Regarding this very point, many years earlier Ellen White wrote: “In a special sense Seventh-day Adventists have been set in the world as watchmen and light bearers. To them has been entrusted the last warning for a perishing world. On them is shining wonderful light from the word of God. </a:t>
            </a:r>
          </a:p>
        </p:txBody>
      </p:sp>
    </p:spTree>
    <p:extLst>
      <p:ext uri="{BB962C8B-B14F-4D97-AF65-F5344CB8AC3E}">
        <p14:creationId xmlns:p14="http://schemas.microsoft.com/office/powerpoint/2010/main" val="3142048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84363" y="942391"/>
            <a:ext cx="6136849" cy="4851918"/>
          </a:xfrm>
        </p:spPr>
        <p:txBody>
          <a:bodyPr>
            <a:normAutofit lnSpcReduction="10000"/>
          </a:bodyPr>
          <a:lstStyle/>
          <a:p>
            <a:r>
              <a:rPr lang="en-US" dirty="0"/>
              <a:t>They have been given a work of the most solemn import—the proclamation of the first, second, and third angels’ messages. There is no other work of so great importance. They are to allow nothing else to absorb their attention” (Testimonies for the Church, vol. 9, p. 19).</a:t>
            </a:r>
          </a:p>
          <a:p>
            <a:endParaRPr lang="en-US" dirty="0"/>
          </a:p>
        </p:txBody>
      </p:sp>
    </p:spTree>
    <p:extLst>
      <p:ext uri="{BB962C8B-B14F-4D97-AF65-F5344CB8AC3E}">
        <p14:creationId xmlns:p14="http://schemas.microsoft.com/office/powerpoint/2010/main" val="4115830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750351" y="942390"/>
            <a:ext cx="6174556" cy="5712933"/>
          </a:xfrm>
        </p:spPr>
        <p:txBody>
          <a:bodyPr>
            <a:normAutofit/>
          </a:bodyPr>
          <a:lstStyle/>
          <a:p>
            <a:r>
              <a:rPr lang="en-US" dirty="0"/>
              <a:t>For more than 160 years Adventists have been proclaiming the three angels’ messages. The first two—the preaching of the “everlasting,” or “final,” gospel in the setting of the judgment-hour message, and the call to come out of Babylon—were both first sounded by the </a:t>
            </a:r>
            <a:r>
              <a:rPr lang="en-US" dirty="0" err="1"/>
              <a:t>Millerites</a:t>
            </a:r>
            <a:endParaRPr lang="en-US" dirty="0"/>
          </a:p>
        </p:txBody>
      </p:sp>
    </p:spTree>
    <p:extLst>
      <p:ext uri="{BB962C8B-B14F-4D97-AF65-F5344CB8AC3E}">
        <p14:creationId xmlns:p14="http://schemas.microsoft.com/office/powerpoint/2010/main" val="2561393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dirty="0"/>
              <a:t>It would take those disappointed </a:t>
            </a:r>
            <a:r>
              <a:rPr lang="en-US" dirty="0" err="1"/>
              <a:t>Millerites</a:t>
            </a:r>
            <a:r>
              <a:rPr lang="en-US" dirty="0"/>
              <a:t> who eventually founded our church some time before they determined the significance of the third angel’s message. </a:t>
            </a:r>
          </a:p>
        </p:txBody>
      </p:sp>
    </p:spTree>
    <p:extLst>
      <p:ext uri="{BB962C8B-B14F-4D97-AF65-F5344CB8AC3E}">
        <p14:creationId xmlns:p14="http://schemas.microsoft.com/office/powerpoint/2010/main" val="2802277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US" dirty="0"/>
              <a:t>But after discovering the obligation and privilege of keeping the seventh-day Sabbath, they soon also came to realize its theological and prophetic significance in relation to the third angel’s message.</a:t>
            </a:r>
          </a:p>
        </p:txBody>
      </p:sp>
    </p:spTree>
    <p:extLst>
      <p:ext uri="{BB962C8B-B14F-4D97-AF65-F5344CB8AC3E}">
        <p14:creationId xmlns:p14="http://schemas.microsoft.com/office/powerpoint/2010/main" val="286064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US" dirty="0"/>
              <a:t>Ellen White wrote: “Every feature of the third angel’s message is to be proclaimed in all parts of the world. This is a much greater work than many realize” (The Upward Look, p. 277).</a:t>
            </a:r>
          </a:p>
        </p:txBody>
      </p:sp>
    </p:spTree>
    <p:extLst>
      <p:ext uri="{BB962C8B-B14F-4D97-AF65-F5344CB8AC3E}">
        <p14:creationId xmlns:p14="http://schemas.microsoft.com/office/powerpoint/2010/main" val="2461052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141402" y="1604865"/>
            <a:ext cx="6089716" cy="4032364"/>
          </a:xfrm>
        </p:spPr>
        <p:txBody>
          <a:bodyPr>
            <a:normAutofit fontScale="70000" lnSpcReduction="20000"/>
          </a:bodyPr>
          <a:lstStyle/>
          <a:p>
            <a:r>
              <a:rPr lang="pt-BR" dirty="0"/>
              <a:t>Early </a:t>
            </a:r>
            <a:r>
              <a:rPr lang="pt-BR" dirty="0" smtClean="0"/>
              <a:t>Beginnings</a:t>
            </a:r>
          </a:p>
          <a:p>
            <a:endParaRPr lang="pt-BR" dirty="0"/>
          </a:p>
          <a:p>
            <a:r>
              <a:rPr lang="en-US" sz="3600" dirty="0">
                <a:latin typeface="Microsoft Yi Baiti" panose="03000500000000000000" pitchFamily="66" charset="0"/>
                <a:ea typeface="Microsoft Yi Baiti" panose="03000500000000000000" pitchFamily="66" charset="0"/>
              </a:rPr>
              <a:t>After the 1844 disappointment, the movement divide into three and the group that accepted the second coming of Christ continued in their study of the scriptures. Through this group Seventh-day Adventist Church emerged. The formally got organized in 1860 and in 1963, the name Seventh-day Adventist Church was adopted.</a:t>
            </a:r>
          </a:p>
          <a:p>
            <a:r>
              <a:rPr lang="en-US" sz="3600" dirty="0">
                <a:latin typeface="Microsoft Yi Baiti" panose="03000500000000000000" pitchFamily="66" charset="0"/>
                <a:ea typeface="Microsoft Yi Baiti" panose="03000500000000000000" pitchFamily="66" charset="0"/>
              </a:rPr>
              <a:t>The name suggested by David Hewitt from Michigan. He was referred to as the most honest man in town and he was a postmaster.</a:t>
            </a:r>
          </a:p>
          <a:p>
            <a:endParaRPr lang="pt-BR" dirty="0"/>
          </a:p>
        </p:txBody>
      </p:sp>
    </p:spTree>
    <p:extLst>
      <p:ext uri="{BB962C8B-B14F-4D97-AF65-F5344CB8AC3E}">
        <p14:creationId xmlns:p14="http://schemas.microsoft.com/office/powerpoint/2010/main" val="1841456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4842" y="1604865"/>
            <a:ext cx="6193410" cy="3685592"/>
          </a:xfrm>
        </p:spPr>
        <p:txBody>
          <a:bodyPr>
            <a:normAutofit lnSpcReduction="10000"/>
          </a:bodyPr>
          <a:lstStyle/>
          <a:p>
            <a:r>
              <a:rPr lang="en-US" dirty="0">
                <a:latin typeface="Microsoft Yi Baiti" panose="03000500000000000000" pitchFamily="66" charset="0"/>
                <a:ea typeface="Microsoft Yi Baiti" panose="03000500000000000000" pitchFamily="66" charset="0"/>
              </a:rPr>
              <a:t>On September 15, 1874 John Andrews left New York for Neuchatel,  Switzerland in Europe as the first official overseas missionary of the Seventh-day Adventist Church.</a:t>
            </a:r>
          </a:p>
          <a:p>
            <a:r>
              <a:rPr lang="en-US" dirty="0">
                <a:latin typeface="Microsoft Yi Baiti" panose="03000500000000000000" pitchFamily="66" charset="0"/>
                <a:ea typeface="Microsoft Yi Baiti" panose="03000500000000000000" pitchFamily="66" charset="0"/>
              </a:rPr>
              <a:t>1888 – General Conference session of 1888 made a significant contribution in the history of the church.</a:t>
            </a:r>
          </a:p>
        </p:txBody>
      </p:sp>
    </p:spTree>
    <p:extLst>
      <p:ext uri="{BB962C8B-B14F-4D97-AF65-F5344CB8AC3E}">
        <p14:creationId xmlns:p14="http://schemas.microsoft.com/office/powerpoint/2010/main" val="1437871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dirty="0"/>
              <a:t>The General Conference sessions of 1901 and 1903 , brought lots of reorganizations within the church</a:t>
            </a:r>
            <a:r>
              <a:rPr lang="en-US" dirty="0" smtClean="0"/>
              <a:t>.</a:t>
            </a:r>
            <a:endParaRPr lang="en-US" dirty="0"/>
          </a:p>
        </p:txBody>
      </p:sp>
    </p:spTree>
    <p:extLst>
      <p:ext uri="{BB962C8B-B14F-4D97-AF65-F5344CB8AC3E}">
        <p14:creationId xmlns:p14="http://schemas.microsoft.com/office/powerpoint/2010/main" val="3276121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85000" lnSpcReduction="20000"/>
          </a:bodyPr>
          <a:lstStyle/>
          <a:p>
            <a:r>
              <a:rPr lang="en-US" dirty="0"/>
              <a:t>Ever since then the Lord has been leading His church amidst spiritual and membership growth. Though there have been internal crisis but the Lord has never abandoned His church. Today He is also using Pastor Ted Wilson and others for the affairs of His Work</a:t>
            </a:r>
          </a:p>
          <a:p>
            <a:endParaRPr lang="en-US" dirty="0"/>
          </a:p>
        </p:txBody>
      </p:sp>
    </p:spTree>
    <p:extLst>
      <p:ext uri="{BB962C8B-B14F-4D97-AF65-F5344CB8AC3E}">
        <p14:creationId xmlns:p14="http://schemas.microsoft.com/office/powerpoint/2010/main" val="630346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6288255" cy="4741150"/>
          </a:xfrm>
        </p:spPr>
        <p:txBody>
          <a:bodyPr>
            <a:normAutofit fontScale="92500"/>
          </a:bodyPr>
          <a:lstStyle/>
          <a:p>
            <a:r>
              <a:rPr lang="en-US" dirty="0"/>
              <a:t>If Adventists were asked to define the uniqueness of the Seventh-day Adventist Church, doubtless the answers would be quite varied. Some might see the church’s uniqueness in the way members worship on Saturday (Sabbath) rather than Sunday. </a:t>
            </a:r>
          </a:p>
        </p:txBody>
      </p:sp>
    </p:spTree>
    <p:extLst>
      <p:ext uri="{BB962C8B-B14F-4D97-AF65-F5344CB8AC3E}">
        <p14:creationId xmlns:p14="http://schemas.microsoft.com/office/powerpoint/2010/main" val="1841873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631596" y="819894"/>
            <a:ext cx="7013542" cy="5420649"/>
          </a:xfrm>
        </p:spPr>
        <p:txBody>
          <a:bodyPr>
            <a:normAutofit fontScale="77500" lnSpcReduction="20000"/>
          </a:bodyPr>
          <a:lstStyle/>
          <a:p>
            <a:r>
              <a:rPr lang="pt-BR" dirty="0"/>
              <a:t>Third Angels Message in West </a:t>
            </a:r>
            <a:r>
              <a:rPr lang="pt-BR" dirty="0" smtClean="0"/>
              <a:t>Africa</a:t>
            </a:r>
          </a:p>
          <a:p>
            <a:endParaRPr lang="pt-BR" dirty="0"/>
          </a:p>
          <a:p>
            <a:r>
              <a:rPr lang="en-US" dirty="0"/>
              <a:t>In the bid to proclaim the third angel’s message, </a:t>
            </a:r>
            <a:r>
              <a:rPr lang="en-US" dirty="0" smtClean="0"/>
              <a:t>he </a:t>
            </a:r>
            <a:r>
              <a:rPr lang="en-US" dirty="0"/>
              <a:t>message came to West Africa through </a:t>
            </a:r>
            <a:r>
              <a:rPr lang="en-US" dirty="0" smtClean="0"/>
              <a:t>several </a:t>
            </a:r>
            <a:r>
              <a:rPr lang="en-US" dirty="0"/>
              <a:t>fronts. The message arrive the shores of </a:t>
            </a:r>
            <a:r>
              <a:rPr lang="en-US" dirty="0" smtClean="0"/>
              <a:t>Ghana </a:t>
            </a:r>
            <a:r>
              <a:rPr lang="en-US" dirty="0"/>
              <a:t>in 1894.           </a:t>
            </a:r>
            <a:endParaRPr lang="en-US" dirty="0" smtClean="0"/>
          </a:p>
          <a:p>
            <a:r>
              <a:rPr lang="en-US" dirty="0" smtClean="0"/>
              <a:t> </a:t>
            </a:r>
            <a:r>
              <a:rPr lang="en-US" dirty="0"/>
              <a:t>In Sierra Leone in 1905</a:t>
            </a:r>
          </a:p>
          <a:p>
            <a:r>
              <a:rPr lang="en-US" dirty="0"/>
              <a:t>In Nigeria in 1914          </a:t>
            </a:r>
            <a:endParaRPr lang="en-US" dirty="0" smtClean="0"/>
          </a:p>
          <a:p>
            <a:r>
              <a:rPr lang="en-US" dirty="0" smtClean="0"/>
              <a:t>  </a:t>
            </a:r>
            <a:r>
              <a:rPr lang="en-US" dirty="0"/>
              <a:t>In Cameroon in 1926 </a:t>
            </a:r>
          </a:p>
          <a:p>
            <a:r>
              <a:rPr lang="en-US" dirty="0"/>
              <a:t>There have been Adventist presence before these dates, however, the dates we use today are when missionaries were officially sent.  The actual dates when the message arrived the shores of West Africa are  not quite determined. </a:t>
            </a:r>
          </a:p>
          <a:p>
            <a:endParaRPr lang="pt-BR" dirty="0"/>
          </a:p>
        </p:txBody>
      </p:sp>
    </p:spTree>
    <p:extLst>
      <p:ext uri="{BB962C8B-B14F-4D97-AF65-F5344CB8AC3E}">
        <p14:creationId xmlns:p14="http://schemas.microsoft.com/office/powerpoint/2010/main" val="3396092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p:txBody>
          <a:bodyPr>
            <a:normAutofit lnSpcReduction="10000"/>
          </a:bodyPr>
          <a:lstStyle/>
          <a:p>
            <a:r>
              <a:rPr lang="en-US" dirty="0"/>
              <a:t>However, the year 1894 was significant to the presence of Adventism in West Africa. We all believe and accept that the church came to us as a result of the fact that the third angel’s message must be proclaimed. Ever since then it has been growing. </a:t>
            </a:r>
            <a:endParaRPr lang="en-US" dirty="0"/>
          </a:p>
        </p:txBody>
      </p:sp>
    </p:spTree>
    <p:extLst>
      <p:ext uri="{BB962C8B-B14F-4D97-AF65-F5344CB8AC3E}">
        <p14:creationId xmlns:p14="http://schemas.microsoft.com/office/powerpoint/2010/main" val="582044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p:txBody>
          <a:bodyPr>
            <a:normAutofit fontScale="70000" lnSpcReduction="20000"/>
          </a:bodyPr>
          <a:lstStyle/>
          <a:p>
            <a:r>
              <a:rPr lang="en-US" dirty="0"/>
              <a:t>The church in West Africa was an attached field since they hadn’t a conference status. It was not until 1945 that the work in West Africa  was organized as West Africa Union Mission. As the missions grew into conferences with increasing membership and resources, the General Conference in her meeting of 1980 voted to organize the African Indian Ocean Division in 1981 from existing three Division thereby bringing thirty two countries together. </a:t>
            </a:r>
          </a:p>
        </p:txBody>
      </p:sp>
    </p:spTree>
    <p:extLst>
      <p:ext uri="{BB962C8B-B14F-4D97-AF65-F5344CB8AC3E}">
        <p14:creationId xmlns:p14="http://schemas.microsoft.com/office/powerpoint/2010/main" val="874621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85000" lnSpcReduction="10000"/>
          </a:bodyPr>
          <a:lstStyle/>
          <a:p>
            <a:r>
              <a:rPr lang="en-US" dirty="0"/>
              <a:t>In 1984, the membership was 362, 873 from the ten union of the division. After the GC session of 1985, the officers launched a program called “Operation 1990”. The aim was to raise the membership to one million and to the glory of God by December 31, 1993 AID made her first one million members(1,004,928) . This was celebrated in 1994.</a:t>
            </a:r>
          </a:p>
        </p:txBody>
      </p:sp>
    </p:spTree>
    <p:extLst>
      <p:ext uri="{BB962C8B-B14F-4D97-AF65-F5344CB8AC3E}">
        <p14:creationId xmlns:p14="http://schemas.microsoft.com/office/powerpoint/2010/main" val="4241733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92500" lnSpcReduction="20000"/>
          </a:bodyPr>
          <a:lstStyle/>
          <a:p>
            <a:r>
              <a:rPr lang="en-US" dirty="0">
                <a:latin typeface="Microsoft Yi Baiti" panose="03000500000000000000" pitchFamily="66" charset="0"/>
                <a:ea typeface="Microsoft Yi Baiti" panose="03000500000000000000" pitchFamily="66" charset="0"/>
              </a:rPr>
              <a:t>The church kept growing in different dimensions and with the growth experienced on the continent of Africa, the church in Africa was reorganized and gave birth to what we have today West-Central Africa Division. Here we are today.</a:t>
            </a:r>
          </a:p>
          <a:p>
            <a:endParaRPr lang="en-US" dirty="0">
              <a:latin typeface="Microsoft Yi Baiti" panose="03000500000000000000" pitchFamily="66" charset="0"/>
              <a:ea typeface="Microsoft Yi Baiti" panose="03000500000000000000" pitchFamily="66" charset="0"/>
            </a:endParaRPr>
          </a:p>
          <a:p>
            <a:r>
              <a:rPr lang="en-US" dirty="0">
                <a:latin typeface="Microsoft Yi Baiti" panose="03000500000000000000" pitchFamily="66" charset="0"/>
                <a:ea typeface="Microsoft Yi Baiti" panose="03000500000000000000" pitchFamily="66" charset="0"/>
              </a:rPr>
              <a:t>The realignment of Zaire (DRC), Burundi, Rwanda, Mauritius, and Reunion dropped our membership drastically.</a:t>
            </a:r>
          </a:p>
          <a:p>
            <a:endParaRPr lang="en-US" dirty="0"/>
          </a:p>
        </p:txBody>
      </p:sp>
    </p:spTree>
    <p:extLst>
      <p:ext uri="{BB962C8B-B14F-4D97-AF65-F5344CB8AC3E}">
        <p14:creationId xmlns:p14="http://schemas.microsoft.com/office/powerpoint/2010/main" val="3700743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Since 2003, we have battled with getting over a million members as an active figure on our statistic report. Thank God that on May 25, 2024, we celebrated this milestone – 1 million members</a:t>
            </a:r>
          </a:p>
        </p:txBody>
      </p:sp>
    </p:spTree>
    <p:extLst>
      <p:ext uri="{BB962C8B-B14F-4D97-AF65-F5344CB8AC3E}">
        <p14:creationId xmlns:p14="http://schemas.microsoft.com/office/powerpoint/2010/main" val="2997308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1658" y="1762813"/>
            <a:ext cx="7428321" cy="3872878"/>
          </a:xfrm>
        </p:spPr>
        <p:txBody>
          <a:bodyPr>
            <a:normAutofit fontScale="77500" lnSpcReduction="20000"/>
          </a:bodyPr>
          <a:lstStyle/>
          <a:p>
            <a:r>
              <a:rPr lang="en-US" dirty="0">
                <a:latin typeface="Microsoft YaHei UI Light" panose="020B0502040204020203" pitchFamily="34" charset="-122"/>
                <a:ea typeface="Microsoft YaHei UI Light" panose="020B0502040204020203" pitchFamily="34" charset="-122"/>
              </a:rPr>
              <a:t>Impact </a:t>
            </a:r>
            <a:r>
              <a:rPr lang="en-US" dirty="0" smtClean="0">
                <a:latin typeface="Microsoft YaHei UI Light" panose="020B0502040204020203" pitchFamily="34" charset="-122"/>
                <a:ea typeface="Microsoft YaHei UI Light" panose="020B0502040204020203" pitchFamily="34" charset="-122"/>
              </a:rPr>
              <a:t>2025</a:t>
            </a:r>
          </a:p>
          <a:p>
            <a:pPr algn="l"/>
            <a:r>
              <a:rPr lang="en-US" dirty="0">
                <a:latin typeface="Microsoft YaHei UI Light" panose="020B0502040204020203" pitchFamily="34" charset="-122"/>
                <a:ea typeface="Microsoft YaHei UI Light" panose="020B0502040204020203" pitchFamily="34" charset="-122"/>
              </a:rPr>
              <a:t>The West-Central Africa Division, in collaboration with the unions, conferences, and local churches, is embarking on a Total Member Involvement evangelism campaign. We are excited about the prospect of doubling our membership soon. The success of IMPACT 2025 relies on the collective efforts of all our members, as we strive for soul-winning and spiritual revival in every one of our churches. Together, let us make IMPACT 2025 a remarkable event for the growth of our church community.</a:t>
            </a:r>
          </a:p>
          <a:p>
            <a:endParaRPr lang="en-US" dirty="0"/>
          </a:p>
        </p:txBody>
      </p:sp>
    </p:spTree>
    <p:extLst>
      <p:ext uri="{BB962C8B-B14F-4D97-AF65-F5344CB8AC3E}">
        <p14:creationId xmlns:p14="http://schemas.microsoft.com/office/powerpoint/2010/main" val="1005242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92500" lnSpcReduction="10000"/>
          </a:bodyPr>
          <a:lstStyle/>
          <a:p>
            <a:r>
              <a:rPr lang="en-US" sz="3600" dirty="0">
                <a:latin typeface="Microsoft Yi Baiti" panose="03000500000000000000" pitchFamily="66" charset="0"/>
                <a:ea typeface="Microsoft Yi Baiti" panose="03000500000000000000" pitchFamily="66" charset="0"/>
              </a:rPr>
              <a:t>Ultimately, the success of IMPACT 2025 relies on the active involvement and commitment of every member. By working together, we can create a powerful movement that transforms lives, strengthens our churches, and brings about lasting spiritual revival in our church communities.</a:t>
            </a:r>
          </a:p>
          <a:p>
            <a:endParaRPr lang="en-US" dirty="0"/>
          </a:p>
        </p:txBody>
      </p:sp>
    </p:spTree>
    <p:extLst>
      <p:ext uri="{BB962C8B-B14F-4D97-AF65-F5344CB8AC3E}">
        <p14:creationId xmlns:p14="http://schemas.microsoft.com/office/powerpoint/2010/main" val="1136258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92500" lnSpcReduction="10000"/>
          </a:bodyPr>
          <a:lstStyle/>
          <a:p>
            <a:r>
              <a:rPr lang="en-US" dirty="0"/>
              <a:t>We appreciate the efforts of our pioneers in upholding our prophetic roots, identity, and message. Our working here is to affirm our commitment to this prophetic movement as we await the soon coming of our Savior </a:t>
            </a:r>
          </a:p>
          <a:p>
            <a:r>
              <a:rPr lang="en-US" dirty="0"/>
              <a:t> and King – Jesus.</a:t>
            </a:r>
          </a:p>
          <a:p>
            <a:endParaRPr lang="en-US" dirty="0"/>
          </a:p>
        </p:txBody>
      </p:sp>
    </p:spTree>
    <p:extLst>
      <p:ext uri="{BB962C8B-B14F-4D97-AF65-F5344CB8AC3E}">
        <p14:creationId xmlns:p14="http://schemas.microsoft.com/office/powerpoint/2010/main" val="41788162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970383" y="819894"/>
            <a:ext cx="6618193" cy="5207681"/>
          </a:xfrm>
        </p:spPr>
        <p:txBody>
          <a:bodyPr>
            <a:normAutofit/>
          </a:bodyPr>
          <a:lstStyle/>
          <a:p>
            <a:r>
              <a:rPr lang="en-US" sz="3600" dirty="0">
                <a:latin typeface="Microsoft Yi Baiti" panose="03000500000000000000" pitchFamily="66" charset="0"/>
                <a:ea typeface="Microsoft Yi Baiti" panose="03000500000000000000" pitchFamily="66" charset="0"/>
              </a:rPr>
              <a:t>However, the little work done by our pioneers  has grown to be a Division with  ten unions, 81 conferences and missions, 5 universities,  several secondary schools, and hospitals in over a  hundred years period. This is amazing and God alone takes the glory. However, do we relent? Has the work finished? Has Jesus come?</a:t>
            </a:r>
            <a:endParaRPr lang="en-US" sz="3600" dirty="0">
              <a:latin typeface="Microsoft Yi Baiti" panose="03000500000000000000" pitchFamily="66" charset="0"/>
              <a:ea typeface="Microsoft Yi Baiti" panose="03000500000000000000" pitchFamily="66" charset="0"/>
            </a:endParaRPr>
          </a:p>
        </p:txBody>
      </p:sp>
    </p:spTree>
    <p:extLst>
      <p:ext uri="{BB962C8B-B14F-4D97-AF65-F5344CB8AC3E}">
        <p14:creationId xmlns:p14="http://schemas.microsoft.com/office/powerpoint/2010/main" val="913606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6325962" cy="5382942"/>
          </a:xfrm>
        </p:spPr>
        <p:txBody>
          <a:bodyPr>
            <a:normAutofit fontScale="92500" lnSpcReduction="20000"/>
          </a:bodyPr>
          <a:lstStyle/>
          <a:p>
            <a:r>
              <a:rPr lang="en-US" dirty="0"/>
              <a:t>Others might mention the understanding of Christ’s ministry in the heavenly sanctuary or the prophetic ministry of Ellen White. Still others might point to lifestyle issues, such as refraining from certain kinds of foods, amusements, or styles of dress and adornment. In one sense all these answers would be at least partially correct.</a:t>
            </a:r>
          </a:p>
        </p:txBody>
      </p:sp>
    </p:spTree>
    <p:extLst>
      <p:ext uri="{BB962C8B-B14F-4D97-AF65-F5344CB8AC3E}">
        <p14:creationId xmlns:p14="http://schemas.microsoft.com/office/powerpoint/2010/main" val="1210992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3" y="819894"/>
            <a:ext cx="6712461" cy="5505492"/>
          </a:xfrm>
        </p:spPr>
        <p:txBody>
          <a:bodyPr>
            <a:normAutofit/>
          </a:bodyPr>
          <a:lstStyle/>
          <a:p>
            <a:r>
              <a:rPr lang="en-US" dirty="0">
                <a:latin typeface="Times New Roman" panose="02020603050405020304" pitchFamily="18" charset="0"/>
                <a:cs typeface="Times New Roman" panose="02020603050405020304" pitchFamily="18" charset="0"/>
              </a:rPr>
              <a:t>The everlasting gospel has not ceased. Let us keep preaching and fight the course of salvation like Noah, Abraham, Isaac, Jacob, the Israelites, like Moses, David, the disciples, our early pioneers. It is our turn today. Let us keep moving until our victory is guaranteed. </a:t>
            </a:r>
          </a:p>
          <a:p>
            <a:r>
              <a:rPr lang="en-US" dirty="0">
                <a:latin typeface="Times New Roman" panose="02020603050405020304" pitchFamily="18" charset="0"/>
                <a:cs typeface="Times New Roman" panose="02020603050405020304" pitchFamily="18" charset="0"/>
              </a:rPr>
              <a:t>Jesus is our Leader</a:t>
            </a:r>
          </a:p>
        </p:txBody>
      </p:sp>
    </p:spTree>
    <p:extLst>
      <p:ext uri="{BB962C8B-B14F-4D97-AF65-F5344CB8AC3E}">
        <p14:creationId xmlns:p14="http://schemas.microsoft.com/office/powerpoint/2010/main" val="2425877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idx="1"/>
          </p:nvPr>
        </p:nvSpPr>
        <p:spPr>
          <a:xfrm>
            <a:off x="1121790" y="1389062"/>
            <a:ext cx="5938886" cy="4088007"/>
          </a:xfrm>
        </p:spPr>
        <p:txBody>
          <a:bodyPr>
            <a:normAutofit/>
          </a:bodyPr>
          <a:lstStyle/>
          <a:p>
            <a:r>
              <a:rPr lang="pt-BR" dirty="0" smtClean="0"/>
              <a:t>Conclusion</a:t>
            </a:r>
          </a:p>
          <a:p>
            <a:r>
              <a:rPr lang="en-US" sz="3600" dirty="0">
                <a:latin typeface="Microsoft Yi Baiti" panose="03000500000000000000" pitchFamily="66" charset="0"/>
                <a:ea typeface="Microsoft Yi Baiti" panose="03000500000000000000" pitchFamily="66" charset="0"/>
              </a:rPr>
              <a:t>Yes, at the end of time there will be a faithful, commandment-keeping group of individuals here on earth who are distinguished from all other religious bodies in three unique ways</a:t>
            </a:r>
            <a:r>
              <a:rPr lang="en-US" dirty="0">
                <a:latin typeface="Microsoft Yi Baiti" panose="03000500000000000000" pitchFamily="66" charset="0"/>
                <a:ea typeface="Microsoft Yi Baiti" panose="03000500000000000000" pitchFamily="66" charset="0"/>
              </a:rPr>
              <a:t>.</a:t>
            </a:r>
          </a:p>
          <a:p>
            <a:endParaRPr lang="pt-BR" dirty="0">
              <a:latin typeface="Microsoft Yi Baiti" panose="03000500000000000000" pitchFamily="66" charset="0"/>
              <a:ea typeface="Microsoft Yi Baiti" panose="03000500000000000000" pitchFamily="66" charset="0"/>
            </a:endParaRPr>
          </a:p>
          <a:p>
            <a:endParaRPr lang="pt-BR" dirty="0"/>
          </a:p>
        </p:txBody>
      </p:sp>
    </p:spTree>
    <p:extLst>
      <p:ext uri="{BB962C8B-B14F-4D97-AF65-F5344CB8AC3E}">
        <p14:creationId xmlns:p14="http://schemas.microsoft.com/office/powerpoint/2010/main" val="6119524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92500" lnSpcReduction="20000"/>
          </a:bodyPr>
          <a:lstStyle/>
          <a:p>
            <a:r>
              <a:rPr lang="en-US" dirty="0">
                <a:latin typeface="Microsoft Yi Baiti" panose="03000500000000000000" pitchFamily="66" charset="0"/>
                <a:ea typeface="Microsoft Yi Baiti" panose="03000500000000000000" pitchFamily="66" charset="0"/>
              </a:rPr>
              <a:t>That being so, Adventist Church members need to be living differently, acting differently, and preaching differently. Many other churches are doing a good work, but none is preaching the “everlasting,” or “final,” gospel in the setting of the final judgment-hour message. This should give Adventists a sense of urgency about our preaching of the gospel.</a:t>
            </a:r>
          </a:p>
        </p:txBody>
      </p:sp>
    </p:spTree>
    <p:extLst>
      <p:ext uri="{BB962C8B-B14F-4D97-AF65-F5344CB8AC3E}">
        <p14:creationId xmlns:p14="http://schemas.microsoft.com/office/powerpoint/2010/main" val="3088118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065229" y="801278"/>
            <a:ext cx="6004873" cy="5090475"/>
          </a:xfrm>
        </p:spPr>
        <p:txBody>
          <a:bodyPr>
            <a:normAutofit/>
          </a:bodyPr>
          <a:lstStyle/>
          <a:p>
            <a:r>
              <a:rPr lang="en-US" dirty="0">
                <a:latin typeface="Microsoft Yi Baiti" panose="03000500000000000000" pitchFamily="66" charset="0"/>
                <a:ea typeface="Microsoft Yi Baiti" panose="03000500000000000000" pitchFamily="66" charset="0"/>
              </a:rPr>
              <a:t>Only Seventh-day Adventists fit this description exactly. The fact that Adventists have been called to say something unique just before Christ’s second coming is nothing to boast about. After all, the message is not the church’s message, but God’s. Therefore, preach it</a:t>
            </a:r>
          </a:p>
        </p:txBody>
      </p:sp>
    </p:spTree>
    <p:extLst>
      <p:ext uri="{BB962C8B-B14F-4D97-AF65-F5344CB8AC3E}">
        <p14:creationId xmlns:p14="http://schemas.microsoft.com/office/powerpoint/2010/main" val="36710080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084083" y="952107"/>
            <a:ext cx="5967166" cy="4930219"/>
          </a:xfrm>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The Seventh-day Adventist Church has a special end-time work to do. God forbid that Adventists ever lose their sense of prophetic focus and mission, but rather again experience the excitement and commitment of the church pioneers who realized that God wanted to work through them to finish His work here on earth. </a:t>
            </a:r>
          </a:p>
          <a:p>
            <a:r>
              <a:rPr lang="en-US" dirty="0">
                <a:latin typeface="Times New Roman" panose="02020603050405020304" pitchFamily="18" charset="0"/>
                <a:cs typeface="Times New Roman" panose="02020603050405020304" pitchFamily="18" charset="0"/>
              </a:rPr>
              <a:t>May that same sense of wonder and dedication be the experience of each member of the Adventist Church here today and around the division in Jesus name. </a:t>
            </a:r>
          </a:p>
        </p:txBody>
      </p:sp>
    </p:spTree>
    <p:extLst>
      <p:ext uri="{BB962C8B-B14F-4D97-AF65-F5344CB8AC3E}">
        <p14:creationId xmlns:p14="http://schemas.microsoft.com/office/powerpoint/2010/main" val="1620016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41023" y="819894"/>
            <a:ext cx="6777871" cy="5505491"/>
          </a:xfrm>
        </p:spPr>
        <p:txBody>
          <a:bodyPr>
            <a:normAutofit lnSpcReduction="10000"/>
          </a:bodyPr>
          <a:lstStyle/>
          <a:p>
            <a:r>
              <a:rPr lang="en-US" dirty="0">
                <a:latin typeface="Times New Roman" panose="02020603050405020304" pitchFamily="18" charset="0"/>
                <a:cs typeface="Times New Roman" panose="02020603050405020304" pitchFamily="18" charset="0"/>
              </a:rPr>
              <a:t>The Bible gives us a preferred way to define Adventism, and that is – “we are prophetic movement.” When one does so, Adventism is seen to be unique because of three distinct characteristics. No other church claims these identifying characteristics, but Adventists saw them as defining the church even from before its official founding in 1863.</a:t>
            </a:r>
          </a:p>
        </p:txBody>
      </p:sp>
    </p:spTree>
    <p:extLst>
      <p:ext uri="{BB962C8B-B14F-4D97-AF65-F5344CB8AC3E}">
        <p14:creationId xmlns:p14="http://schemas.microsoft.com/office/powerpoint/2010/main" val="2574022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66928" y="0"/>
            <a:ext cx="6803136" cy="5561045"/>
          </a:xfrm>
        </p:spPr>
        <p:txBody>
          <a:bodyPr>
            <a:normAutofit fontScale="77500" lnSpcReduction="20000"/>
          </a:bodyPr>
          <a:lstStyle/>
          <a:p>
            <a:endParaRPr lang="en-US" dirty="0" smtClean="0"/>
          </a:p>
          <a:p>
            <a:r>
              <a:rPr lang="en-US" dirty="0" smtClean="0"/>
              <a:t>Those </a:t>
            </a:r>
            <a:r>
              <a:rPr lang="en-US" dirty="0"/>
              <a:t>three defining characteristics describe Adventists as the only people who find their:</a:t>
            </a:r>
          </a:p>
          <a:p>
            <a:endParaRPr lang="en-US" dirty="0"/>
          </a:p>
          <a:p>
            <a:r>
              <a:rPr lang="en-US" dirty="0"/>
              <a:t>1. prophetic roots, or history, predicted in Revelation 10. </a:t>
            </a:r>
          </a:p>
          <a:p>
            <a:r>
              <a:rPr lang="en-US" dirty="0"/>
              <a:t>2. prophetic identity defined in Revelation 12. </a:t>
            </a:r>
          </a:p>
          <a:p>
            <a:r>
              <a:rPr lang="en-US" dirty="0"/>
              <a:t>3. prophetic message and mission given in Revelation 14.</a:t>
            </a:r>
          </a:p>
          <a:p>
            <a:r>
              <a:rPr lang="en-US" dirty="0"/>
              <a:t> </a:t>
            </a:r>
          </a:p>
        </p:txBody>
      </p:sp>
    </p:spTree>
    <p:extLst>
      <p:ext uri="{BB962C8B-B14F-4D97-AF65-F5344CB8AC3E}">
        <p14:creationId xmlns:p14="http://schemas.microsoft.com/office/powerpoint/2010/main" val="2312238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70384" y="819895"/>
            <a:ext cx="6165707" cy="4741150"/>
          </a:xfrm>
        </p:spPr>
        <p:txBody>
          <a:bodyPr>
            <a:normAutofit lnSpcReduction="10000"/>
          </a:bodyPr>
          <a:lstStyle/>
          <a:p>
            <a:r>
              <a:rPr lang="en-US" dirty="0"/>
              <a:t>Adventists do not make these claims with any attitude of religious exclusiveness or boasting. The issue is not that Seventh-day Adventists are “better than,” but rather “different from” other churches. </a:t>
            </a:r>
          </a:p>
        </p:txBody>
      </p:sp>
    </p:spTree>
    <p:extLst>
      <p:ext uri="{BB962C8B-B14F-4D97-AF65-F5344CB8AC3E}">
        <p14:creationId xmlns:p14="http://schemas.microsoft.com/office/powerpoint/2010/main" val="274572236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3100</Words>
  <Application>Microsoft Office PowerPoint</Application>
  <PresentationFormat>Widescreen</PresentationFormat>
  <Paragraphs>107</Paragraphs>
  <Slides>64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Arial</vt:lpstr>
      <vt:lpstr>Microsoft YaHei UI Light</vt:lpstr>
      <vt:lpstr>Times New Roman</vt:lpstr>
      <vt:lpstr>Montserrat SemiBold</vt:lpstr>
      <vt:lpstr>MingLiU_HKSCS-ExtB</vt:lpstr>
      <vt:lpstr>Microsoft Yi Baiti</vt:lpstr>
      <vt:lpstr>Calibri Light</vt:lpstr>
      <vt:lpstr>Calibri</vt:lpstr>
      <vt:lpstr>Montserrat ExtraBold</vt:lpstr>
      <vt:lpstr>Tema do Office</vt:lpstr>
      <vt:lpstr>PowerPoint Presentation</vt:lpstr>
      <vt:lpstr>150th Anniversary</vt:lpstr>
      <vt:lpstr>Missions Around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Suzana Lima</dc:creator>
  <cp:lastModifiedBy>Nwarungwa</cp:lastModifiedBy>
  <cp:revision>23</cp:revision>
  <dcterms:created xsi:type="dcterms:W3CDTF">2023-08-04T20:23:49Z</dcterms:created>
  <dcterms:modified xsi:type="dcterms:W3CDTF">2024-07-01T15:15:57Z</dcterms:modified>
</cp:coreProperties>
</file>